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315" r:id="rId4"/>
    <p:sldId id="374" r:id="rId5"/>
    <p:sldId id="317" r:id="rId6"/>
    <p:sldId id="319" r:id="rId7"/>
    <p:sldId id="406" r:id="rId8"/>
    <p:sldId id="412" r:id="rId9"/>
    <p:sldId id="379" r:id="rId10"/>
    <p:sldId id="377" r:id="rId11"/>
    <p:sldId id="407" r:id="rId12"/>
    <p:sldId id="393" r:id="rId13"/>
    <p:sldId id="400" r:id="rId14"/>
    <p:sldId id="401" r:id="rId15"/>
    <p:sldId id="411" r:id="rId16"/>
    <p:sldId id="408" r:id="rId17"/>
  </p:sldIdLst>
  <p:sldSz cx="12192000" cy="6858000"/>
  <p:notesSz cx="6797675" cy="9929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E6C"/>
    <a:srgbClr val="53FFA1"/>
    <a:srgbClr val="00D661"/>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Φωτεινό στυλ 2 - Έμφαση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napToGrid="0">
      <p:cViewPr varScale="1">
        <p:scale>
          <a:sx n="109" d="100"/>
          <a:sy n="109" d="100"/>
        </p:scale>
        <p:origin x="534" y="84"/>
      </p:cViewPr>
      <p:guideLst/>
    </p:cSldViewPr>
  </p:slideViewPr>
  <p:outlineViewPr>
    <p:cViewPr>
      <p:scale>
        <a:sx n="33" d="100"/>
        <a:sy n="33" d="100"/>
      </p:scale>
      <p:origin x="0" y="-2388"/>
    </p:cViewPr>
  </p:outlin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E3415-0212-40FC-8CDD-2BD646C4274F}" type="doc">
      <dgm:prSet loTypeId="urn:microsoft.com/office/officeart/2008/layout/RadialCluster" loCatId="cycle" qsTypeId="urn:microsoft.com/office/officeart/2005/8/quickstyle/simple1" qsCatId="simple" csTypeId="urn:microsoft.com/office/officeart/2005/8/colors/accent0_2" csCatId="mainScheme" phldr="1"/>
      <dgm:spPr/>
      <dgm:t>
        <a:bodyPr/>
        <a:lstStyle/>
        <a:p>
          <a:endParaRPr lang="el-GR"/>
        </a:p>
      </dgm:t>
    </dgm:pt>
    <dgm:pt modelId="{0AC4726E-0023-42B1-A9BF-1B133491246B}">
      <dgm:prSet phldrT="[Κείμενο]">
        <dgm:style>
          <a:lnRef idx="2">
            <a:schemeClr val="accent2"/>
          </a:lnRef>
          <a:fillRef idx="1">
            <a:schemeClr val="lt1"/>
          </a:fillRef>
          <a:effectRef idx="0">
            <a:schemeClr val="accent2"/>
          </a:effectRef>
          <a:fontRef idx="minor">
            <a:schemeClr val="dk1"/>
          </a:fontRef>
        </dgm:style>
      </dgm:prSet>
      <dgm:spPr/>
      <dgm:t>
        <a:bodyPr/>
        <a:lstStyle/>
        <a:p>
          <a:r>
            <a:rPr lang="el-GR" b="1" dirty="0">
              <a:solidFill>
                <a:srgbClr val="002060"/>
              </a:solidFill>
            </a:rPr>
            <a:t>Οι αναγκαίες προσαρμογές βιομηχανικής πολιτικής: θέσεις και προτάσεις για το μέλλον της μεταποίησης</a:t>
          </a:r>
        </a:p>
      </dgm:t>
    </dgm:pt>
    <dgm:pt modelId="{F157BA67-5180-4E13-A799-54C5323FAA86}" type="parTrans" cxnId="{478BAD8B-52BF-4470-9124-A68173234901}">
      <dgm:prSet/>
      <dgm:spPr/>
      <dgm:t>
        <a:bodyPr/>
        <a:lstStyle/>
        <a:p>
          <a:endParaRPr lang="el-GR" b="1">
            <a:solidFill>
              <a:srgbClr val="002060"/>
            </a:solidFill>
          </a:endParaRPr>
        </a:p>
      </dgm:t>
    </dgm:pt>
    <dgm:pt modelId="{1881D390-EFA7-4579-8342-968B3B03FE38}" type="sibTrans" cxnId="{478BAD8B-52BF-4470-9124-A68173234901}">
      <dgm:prSet/>
      <dgm:spPr/>
      <dgm:t>
        <a:bodyPr/>
        <a:lstStyle/>
        <a:p>
          <a:endParaRPr lang="el-GR" b="1">
            <a:solidFill>
              <a:srgbClr val="002060"/>
            </a:solidFill>
          </a:endParaRPr>
        </a:p>
      </dgm:t>
    </dgm:pt>
    <dgm:pt modelId="{F29B8709-0973-4EF0-BA11-DB808CDEBB2C}">
      <dgm:prSet phldrT="[Κείμενο]" custT="1"/>
      <dgm:spPr/>
      <dgm:t>
        <a:bodyPr/>
        <a:lstStyle/>
        <a:p>
          <a:r>
            <a:rPr lang="el-GR" sz="1600" b="1" dirty="0">
              <a:solidFill>
                <a:srgbClr val="002060"/>
              </a:solidFill>
            </a:rPr>
            <a:t>Ποσοτικοποίηση των επιπτώσεων της οικονομικής κρίσης στη μεταποίηση</a:t>
          </a:r>
        </a:p>
      </dgm:t>
    </dgm:pt>
    <dgm:pt modelId="{4423E35B-5195-473C-8F64-6634D00D407F}" type="parTrans" cxnId="{535B81D8-03D4-432A-B5C2-9B3414B13F41}">
      <dgm:prSet/>
      <dgm:spPr/>
      <dgm:t>
        <a:bodyPr/>
        <a:lstStyle/>
        <a:p>
          <a:endParaRPr lang="el-GR" b="1" dirty="0">
            <a:solidFill>
              <a:srgbClr val="002060"/>
            </a:solidFill>
          </a:endParaRPr>
        </a:p>
      </dgm:t>
    </dgm:pt>
    <dgm:pt modelId="{45E17F04-788D-428F-9705-C74170BB1E2E}" type="sibTrans" cxnId="{535B81D8-03D4-432A-B5C2-9B3414B13F41}">
      <dgm:prSet/>
      <dgm:spPr/>
      <dgm:t>
        <a:bodyPr/>
        <a:lstStyle/>
        <a:p>
          <a:endParaRPr lang="el-GR" b="1">
            <a:solidFill>
              <a:srgbClr val="002060"/>
            </a:solidFill>
          </a:endParaRPr>
        </a:p>
      </dgm:t>
    </dgm:pt>
    <dgm:pt modelId="{307C5874-942A-4340-BE8B-F2FD90642D86}">
      <dgm:prSet phldrT="[Κείμενο]" custT="1"/>
      <dgm:spPr/>
      <dgm:t>
        <a:bodyPr/>
        <a:lstStyle/>
        <a:p>
          <a:r>
            <a:rPr lang="el-GR" sz="1600" b="1" dirty="0">
              <a:solidFill>
                <a:srgbClr val="002060"/>
              </a:solidFill>
            </a:rPr>
            <a:t>Πυλώνες /Κατευθύνσεις βιομηχανικής πολιτικής</a:t>
          </a:r>
        </a:p>
      </dgm:t>
    </dgm:pt>
    <dgm:pt modelId="{733CCB0F-6311-40E2-80DB-E67DEF81355C}" type="parTrans" cxnId="{788607EB-A195-4381-980E-2D3FC63329B2}">
      <dgm:prSet/>
      <dgm:spPr/>
      <dgm:t>
        <a:bodyPr/>
        <a:lstStyle/>
        <a:p>
          <a:endParaRPr lang="el-GR" b="1" dirty="0">
            <a:solidFill>
              <a:srgbClr val="002060"/>
            </a:solidFill>
          </a:endParaRPr>
        </a:p>
      </dgm:t>
    </dgm:pt>
    <dgm:pt modelId="{E8ADA2C9-96DB-4CF1-848B-E897E60FDE03}" type="sibTrans" cxnId="{788607EB-A195-4381-980E-2D3FC63329B2}">
      <dgm:prSet/>
      <dgm:spPr/>
      <dgm:t>
        <a:bodyPr/>
        <a:lstStyle/>
        <a:p>
          <a:endParaRPr lang="el-GR" b="1">
            <a:solidFill>
              <a:srgbClr val="002060"/>
            </a:solidFill>
          </a:endParaRPr>
        </a:p>
      </dgm:t>
    </dgm:pt>
    <dgm:pt modelId="{17FE2A9D-E4AF-4289-9AF4-6FB5C783EDFD}">
      <dgm:prSet phldrT="[Κείμενο]" custT="1"/>
      <dgm:spPr/>
      <dgm:t>
        <a:bodyPr/>
        <a:lstStyle/>
        <a:p>
          <a:r>
            <a:rPr lang="el-GR" sz="1600" b="1" dirty="0">
              <a:solidFill>
                <a:srgbClr val="002060"/>
              </a:solidFill>
            </a:rPr>
            <a:t>Τα πραγματικά στοιχεία αποβιομηχάνισης</a:t>
          </a:r>
        </a:p>
      </dgm:t>
    </dgm:pt>
    <dgm:pt modelId="{1D6D0D74-B2B3-4A73-8E29-74B65D458407}" type="parTrans" cxnId="{AFDBBEBC-1DA4-4E97-BA4E-3682B01A84E1}">
      <dgm:prSet/>
      <dgm:spPr/>
      <dgm:t>
        <a:bodyPr/>
        <a:lstStyle/>
        <a:p>
          <a:endParaRPr lang="el-GR" b="1" dirty="0">
            <a:solidFill>
              <a:srgbClr val="002060"/>
            </a:solidFill>
          </a:endParaRPr>
        </a:p>
      </dgm:t>
    </dgm:pt>
    <dgm:pt modelId="{50DF58F6-9C7C-4752-9D24-A193BE0C4BB6}" type="sibTrans" cxnId="{AFDBBEBC-1DA4-4E97-BA4E-3682B01A84E1}">
      <dgm:prSet/>
      <dgm:spPr/>
      <dgm:t>
        <a:bodyPr/>
        <a:lstStyle/>
        <a:p>
          <a:endParaRPr lang="el-GR" b="1">
            <a:solidFill>
              <a:srgbClr val="002060"/>
            </a:solidFill>
          </a:endParaRPr>
        </a:p>
      </dgm:t>
    </dgm:pt>
    <dgm:pt modelId="{E2DDF074-DD5B-48AF-8611-BD598B3DA6D2}">
      <dgm:prSet phldrT="[Κείμενο]" custT="1"/>
      <dgm:spPr/>
      <dgm:t>
        <a:bodyPr/>
        <a:lstStyle/>
        <a:p>
          <a:r>
            <a:rPr lang="el-GR" sz="1600" b="1" dirty="0">
              <a:solidFill>
                <a:srgbClr val="002060"/>
              </a:solidFill>
            </a:rPr>
            <a:t>Η συμμετοχή της μεταποίησης της Βόρειας Ελλάδας στην αναπτυξιακή διαδικασία</a:t>
          </a:r>
        </a:p>
      </dgm:t>
    </dgm:pt>
    <dgm:pt modelId="{273A0607-4D79-4EAE-9CA6-90D54B8A18A6}" type="parTrans" cxnId="{854A8BE7-9C9D-4241-ADFF-61BAD9B10901}">
      <dgm:prSet/>
      <dgm:spPr/>
      <dgm:t>
        <a:bodyPr/>
        <a:lstStyle/>
        <a:p>
          <a:endParaRPr lang="el-GR" b="1" dirty="0">
            <a:solidFill>
              <a:srgbClr val="002060"/>
            </a:solidFill>
          </a:endParaRPr>
        </a:p>
      </dgm:t>
    </dgm:pt>
    <dgm:pt modelId="{D03043DD-9526-4166-9F5B-1A372189353C}" type="sibTrans" cxnId="{854A8BE7-9C9D-4241-ADFF-61BAD9B10901}">
      <dgm:prSet/>
      <dgm:spPr/>
      <dgm:t>
        <a:bodyPr/>
        <a:lstStyle/>
        <a:p>
          <a:endParaRPr lang="el-GR" b="1">
            <a:solidFill>
              <a:srgbClr val="002060"/>
            </a:solidFill>
          </a:endParaRPr>
        </a:p>
      </dgm:t>
    </dgm:pt>
    <dgm:pt modelId="{696387BF-B2E6-4C63-ADFD-7B427C5603A6}">
      <dgm:prSet phldrT="[Κείμενο]" custT="1"/>
      <dgm:spPr/>
      <dgm:t>
        <a:bodyPr/>
        <a:lstStyle/>
        <a:p>
          <a:r>
            <a:rPr lang="el-GR" sz="1400" b="1" dirty="0">
              <a:solidFill>
                <a:srgbClr val="002060"/>
              </a:solidFill>
            </a:rPr>
            <a:t>Χρηματοοικονομικές επιδόσεις της μεταποίησης: από «ανταγωνιστικές και δυναμικά αναπτυσσόμενες» σε «ζωντανές – νεκρές»</a:t>
          </a:r>
        </a:p>
      </dgm:t>
    </dgm:pt>
    <dgm:pt modelId="{5D89671B-99BA-41B2-A01F-C502325466A8}" type="parTrans" cxnId="{DC7E1C3B-DE5F-4FFC-8AC8-05DACAAE69DC}">
      <dgm:prSet/>
      <dgm:spPr/>
      <dgm:t>
        <a:bodyPr/>
        <a:lstStyle/>
        <a:p>
          <a:endParaRPr lang="el-GR" b="1" dirty="0">
            <a:solidFill>
              <a:srgbClr val="002060"/>
            </a:solidFill>
          </a:endParaRPr>
        </a:p>
      </dgm:t>
    </dgm:pt>
    <dgm:pt modelId="{06E52E38-8601-4B9F-9FEC-8603DAB3E021}" type="sibTrans" cxnId="{DC7E1C3B-DE5F-4FFC-8AC8-05DACAAE69DC}">
      <dgm:prSet/>
      <dgm:spPr/>
      <dgm:t>
        <a:bodyPr/>
        <a:lstStyle/>
        <a:p>
          <a:endParaRPr lang="el-GR" b="1">
            <a:solidFill>
              <a:srgbClr val="002060"/>
            </a:solidFill>
          </a:endParaRPr>
        </a:p>
      </dgm:t>
    </dgm:pt>
    <dgm:pt modelId="{DB3A0A6C-D8C0-4E81-ABEE-DEB1C1D06364}">
      <dgm:prSet phldrT="[Κείμενο]" custT="1"/>
      <dgm:spPr/>
      <dgm:t>
        <a:bodyPr/>
        <a:lstStyle/>
        <a:p>
          <a:r>
            <a:rPr lang="el-GR" sz="1600" b="1" dirty="0">
              <a:solidFill>
                <a:srgbClr val="002060"/>
              </a:solidFill>
            </a:rPr>
            <a:t>Η βιομηχανική πολιτική στην ΕΕ σήμερα</a:t>
          </a:r>
        </a:p>
      </dgm:t>
    </dgm:pt>
    <dgm:pt modelId="{3CA69761-35E7-4DA9-A21C-8F941950CAB2}" type="parTrans" cxnId="{E5E232DC-45B3-4401-944D-2528098A4FDF}">
      <dgm:prSet/>
      <dgm:spPr/>
      <dgm:t>
        <a:bodyPr/>
        <a:lstStyle/>
        <a:p>
          <a:endParaRPr lang="el-GR" b="1" dirty="0">
            <a:solidFill>
              <a:srgbClr val="002060"/>
            </a:solidFill>
          </a:endParaRPr>
        </a:p>
      </dgm:t>
    </dgm:pt>
    <dgm:pt modelId="{01703B6A-5C78-401B-AC59-50B381915FE2}" type="sibTrans" cxnId="{E5E232DC-45B3-4401-944D-2528098A4FDF}">
      <dgm:prSet/>
      <dgm:spPr/>
      <dgm:t>
        <a:bodyPr/>
        <a:lstStyle/>
        <a:p>
          <a:endParaRPr lang="el-GR" b="1">
            <a:solidFill>
              <a:srgbClr val="002060"/>
            </a:solidFill>
          </a:endParaRPr>
        </a:p>
      </dgm:t>
    </dgm:pt>
    <dgm:pt modelId="{BFFA8E37-7F7B-4B27-8DC1-1DB41D649C3C}" type="pres">
      <dgm:prSet presAssocID="{B9DE3415-0212-40FC-8CDD-2BD646C4274F}" presName="Name0" presStyleCnt="0">
        <dgm:presLayoutVars>
          <dgm:chMax val="1"/>
          <dgm:chPref val="1"/>
          <dgm:dir/>
          <dgm:animOne val="branch"/>
          <dgm:animLvl val="lvl"/>
        </dgm:presLayoutVars>
      </dgm:prSet>
      <dgm:spPr/>
      <dgm:t>
        <a:bodyPr/>
        <a:lstStyle/>
        <a:p>
          <a:endParaRPr lang="el-GR"/>
        </a:p>
      </dgm:t>
    </dgm:pt>
    <dgm:pt modelId="{C19DBF21-F285-443B-924E-566F1492F19F}" type="pres">
      <dgm:prSet presAssocID="{0AC4726E-0023-42B1-A9BF-1B133491246B}" presName="singleCycle" presStyleCnt="0"/>
      <dgm:spPr/>
    </dgm:pt>
    <dgm:pt modelId="{1E0A3DB7-2718-4167-B8C9-97337762EF1D}" type="pres">
      <dgm:prSet presAssocID="{0AC4726E-0023-42B1-A9BF-1B133491246B}" presName="singleCenter" presStyleLbl="node1" presStyleIdx="0" presStyleCnt="7" custScaleX="182292" custScaleY="113933">
        <dgm:presLayoutVars>
          <dgm:chMax val="7"/>
          <dgm:chPref val="7"/>
        </dgm:presLayoutVars>
      </dgm:prSet>
      <dgm:spPr/>
      <dgm:t>
        <a:bodyPr/>
        <a:lstStyle/>
        <a:p>
          <a:endParaRPr lang="el-GR"/>
        </a:p>
      </dgm:t>
    </dgm:pt>
    <dgm:pt modelId="{E8B1374B-6605-4A9F-8D33-0EE45364494A}" type="pres">
      <dgm:prSet presAssocID="{4423E35B-5195-473C-8F64-6634D00D407F}" presName="Name56" presStyleLbl="parChTrans1D2" presStyleIdx="0" presStyleCnt="6"/>
      <dgm:spPr/>
      <dgm:t>
        <a:bodyPr/>
        <a:lstStyle/>
        <a:p>
          <a:endParaRPr lang="el-GR"/>
        </a:p>
      </dgm:t>
    </dgm:pt>
    <dgm:pt modelId="{303E6421-4DAB-48A5-B922-23A0A9CCBE96}" type="pres">
      <dgm:prSet presAssocID="{F29B8709-0973-4EF0-BA11-DB808CDEBB2C}" presName="text0" presStyleLbl="node1" presStyleIdx="1" presStyleCnt="7" custScaleX="238068" custScaleY="100574">
        <dgm:presLayoutVars>
          <dgm:bulletEnabled val="1"/>
        </dgm:presLayoutVars>
      </dgm:prSet>
      <dgm:spPr/>
      <dgm:t>
        <a:bodyPr/>
        <a:lstStyle/>
        <a:p>
          <a:endParaRPr lang="el-GR"/>
        </a:p>
      </dgm:t>
    </dgm:pt>
    <dgm:pt modelId="{F248FF0E-072D-4546-949D-501EE6FCB1D0}" type="pres">
      <dgm:prSet presAssocID="{733CCB0F-6311-40E2-80DB-E67DEF81355C}" presName="Name56" presStyleLbl="parChTrans1D2" presStyleIdx="1" presStyleCnt="6"/>
      <dgm:spPr/>
      <dgm:t>
        <a:bodyPr/>
        <a:lstStyle/>
        <a:p>
          <a:endParaRPr lang="el-GR"/>
        </a:p>
      </dgm:t>
    </dgm:pt>
    <dgm:pt modelId="{55AF9F4C-7569-40FC-A5EB-8F9C0EBF59FE}" type="pres">
      <dgm:prSet presAssocID="{307C5874-942A-4340-BE8B-F2FD90642D86}" presName="text0" presStyleLbl="node1" presStyleIdx="2" presStyleCnt="7" custScaleX="238068" custScaleY="100574" custRadScaleRad="157539" custRadScaleInc="38316">
        <dgm:presLayoutVars>
          <dgm:bulletEnabled val="1"/>
        </dgm:presLayoutVars>
      </dgm:prSet>
      <dgm:spPr/>
      <dgm:t>
        <a:bodyPr/>
        <a:lstStyle/>
        <a:p>
          <a:endParaRPr lang="el-GR"/>
        </a:p>
      </dgm:t>
    </dgm:pt>
    <dgm:pt modelId="{480CB546-8595-445C-881F-53FF04824150}" type="pres">
      <dgm:prSet presAssocID="{1D6D0D74-B2B3-4A73-8E29-74B65D458407}" presName="Name56" presStyleLbl="parChTrans1D2" presStyleIdx="2" presStyleCnt="6"/>
      <dgm:spPr/>
      <dgm:t>
        <a:bodyPr/>
        <a:lstStyle/>
        <a:p>
          <a:endParaRPr lang="el-GR"/>
        </a:p>
      </dgm:t>
    </dgm:pt>
    <dgm:pt modelId="{90E181B1-59F4-4532-88FF-0F88092E0838}" type="pres">
      <dgm:prSet presAssocID="{17FE2A9D-E4AF-4289-9AF4-6FB5C783EDFD}" presName="text0" presStyleLbl="node1" presStyleIdx="3" presStyleCnt="7" custScaleX="238068" custScaleY="100574" custRadScaleRad="157539" custRadScaleInc="-38316">
        <dgm:presLayoutVars>
          <dgm:bulletEnabled val="1"/>
        </dgm:presLayoutVars>
      </dgm:prSet>
      <dgm:spPr/>
      <dgm:t>
        <a:bodyPr/>
        <a:lstStyle/>
        <a:p>
          <a:endParaRPr lang="el-GR"/>
        </a:p>
      </dgm:t>
    </dgm:pt>
    <dgm:pt modelId="{093A959A-59C9-44C3-AEE0-D04856678D1F}" type="pres">
      <dgm:prSet presAssocID="{273A0607-4D79-4EAE-9CA6-90D54B8A18A6}" presName="Name56" presStyleLbl="parChTrans1D2" presStyleIdx="3" presStyleCnt="6"/>
      <dgm:spPr/>
      <dgm:t>
        <a:bodyPr/>
        <a:lstStyle/>
        <a:p>
          <a:endParaRPr lang="el-GR"/>
        </a:p>
      </dgm:t>
    </dgm:pt>
    <dgm:pt modelId="{9D08E98E-EAA5-4147-B7E5-A1134143BAE3}" type="pres">
      <dgm:prSet presAssocID="{E2DDF074-DD5B-48AF-8611-BD598B3DA6D2}" presName="text0" presStyleLbl="node1" presStyleIdx="4" presStyleCnt="7" custScaleX="238068" custScaleY="100574">
        <dgm:presLayoutVars>
          <dgm:bulletEnabled val="1"/>
        </dgm:presLayoutVars>
      </dgm:prSet>
      <dgm:spPr/>
      <dgm:t>
        <a:bodyPr/>
        <a:lstStyle/>
        <a:p>
          <a:endParaRPr lang="el-GR"/>
        </a:p>
      </dgm:t>
    </dgm:pt>
    <dgm:pt modelId="{A9223976-CB50-4514-8F73-1E59A2F481AB}" type="pres">
      <dgm:prSet presAssocID="{5D89671B-99BA-41B2-A01F-C502325466A8}" presName="Name56" presStyleLbl="parChTrans1D2" presStyleIdx="4" presStyleCnt="6"/>
      <dgm:spPr/>
      <dgm:t>
        <a:bodyPr/>
        <a:lstStyle/>
        <a:p>
          <a:endParaRPr lang="el-GR"/>
        </a:p>
      </dgm:t>
    </dgm:pt>
    <dgm:pt modelId="{291B79D4-8070-4E3A-9724-BC43A54AF23C}" type="pres">
      <dgm:prSet presAssocID="{696387BF-B2E6-4C63-ADFD-7B427C5603A6}" presName="text0" presStyleLbl="node1" presStyleIdx="5" presStyleCnt="7" custScaleX="238068" custScaleY="100574" custRadScaleRad="168652" custRadScaleInc="42515">
        <dgm:presLayoutVars>
          <dgm:bulletEnabled val="1"/>
        </dgm:presLayoutVars>
      </dgm:prSet>
      <dgm:spPr/>
      <dgm:t>
        <a:bodyPr/>
        <a:lstStyle/>
        <a:p>
          <a:endParaRPr lang="el-GR"/>
        </a:p>
      </dgm:t>
    </dgm:pt>
    <dgm:pt modelId="{3EFE6C4A-1F01-480F-97C7-92D36A1C8274}" type="pres">
      <dgm:prSet presAssocID="{3CA69761-35E7-4DA9-A21C-8F941950CAB2}" presName="Name56" presStyleLbl="parChTrans1D2" presStyleIdx="5" presStyleCnt="6"/>
      <dgm:spPr/>
      <dgm:t>
        <a:bodyPr/>
        <a:lstStyle/>
        <a:p>
          <a:endParaRPr lang="el-GR"/>
        </a:p>
      </dgm:t>
    </dgm:pt>
    <dgm:pt modelId="{EC942B34-8B3A-4212-9578-95CE1EBF88A3}" type="pres">
      <dgm:prSet presAssocID="{DB3A0A6C-D8C0-4E81-ABEE-DEB1C1D06364}" presName="text0" presStyleLbl="node1" presStyleIdx="6" presStyleCnt="7" custScaleX="238068" custScaleY="100574" custRadScaleRad="168652" custRadScaleInc="-42515">
        <dgm:presLayoutVars>
          <dgm:bulletEnabled val="1"/>
        </dgm:presLayoutVars>
      </dgm:prSet>
      <dgm:spPr/>
      <dgm:t>
        <a:bodyPr/>
        <a:lstStyle/>
        <a:p>
          <a:endParaRPr lang="el-GR"/>
        </a:p>
      </dgm:t>
    </dgm:pt>
  </dgm:ptLst>
  <dgm:cxnLst>
    <dgm:cxn modelId="{854A8BE7-9C9D-4241-ADFF-61BAD9B10901}" srcId="{0AC4726E-0023-42B1-A9BF-1B133491246B}" destId="{E2DDF074-DD5B-48AF-8611-BD598B3DA6D2}" srcOrd="3" destOrd="0" parTransId="{273A0607-4D79-4EAE-9CA6-90D54B8A18A6}" sibTransId="{D03043DD-9526-4166-9F5B-1A372189353C}"/>
    <dgm:cxn modelId="{535B81D8-03D4-432A-B5C2-9B3414B13F41}" srcId="{0AC4726E-0023-42B1-A9BF-1B133491246B}" destId="{F29B8709-0973-4EF0-BA11-DB808CDEBB2C}" srcOrd="0" destOrd="0" parTransId="{4423E35B-5195-473C-8F64-6634D00D407F}" sibTransId="{45E17F04-788D-428F-9705-C74170BB1E2E}"/>
    <dgm:cxn modelId="{581C353B-31F5-470C-8FC8-5F1DE00DCCBF}" type="presOf" srcId="{3CA69761-35E7-4DA9-A21C-8F941950CAB2}" destId="{3EFE6C4A-1F01-480F-97C7-92D36A1C8274}" srcOrd="0" destOrd="0" presId="urn:microsoft.com/office/officeart/2008/layout/RadialCluster"/>
    <dgm:cxn modelId="{E5E232DC-45B3-4401-944D-2528098A4FDF}" srcId="{0AC4726E-0023-42B1-A9BF-1B133491246B}" destId="{DB3A0A6C-D8C0-4E81-ABEE-DEB1C1D06364}" srcOrd="5" destOrd="0" parTransId="{3CA69761-35E7-4DA9-A21C-8F941950CAB2}" sibTransId="{01703B6A-5C78-401B-AC59-50B381915FE2}"/>
    <dgm:cxn modelId="{788607EB-A195-4381-980E-2D3FC63329B2}" srcId="{0AC4726E-0023-42B1-A9BF-1B133491246B}" destId="{307C5874-942A-4340-BE8B-F2FD90642D86}" srcOrd="1" destOrd="0" parTransId="{733CCB0F-6311-40E2-80DB-E67DEF81355C}" sibTransId="{E8ADA2C9-96DB-4CF1-848B-E897E60FDE03}"/>
    <dgm:cxn modelId="{94461B45-B588-4B75-9C5A-CAD58F46FEE6}" type="presOf" srcId="{DB3A0A6C-D8C0-4E81-ABEE-DEB1C1D06364}" destId="{EC942B34-8B3A-4212-9578-95CE1EBF88A3}" srcOrd="0" destOrd="0" presId="urn:microsoft.com/office/officeart/2008/layout/RadialCluster"/>
    <dgm:cxn modelId="{B6736967-6BFB-4645-817F-D81CF555C398}" type="presOf" srcId="{696387BF-B2E6-4C63-ADFD-7B427C5603A6}" destId="{291B79D4-8070-4E3A-9724-BC43A54AF23C}" srcOrd="0" destOrd="0" presId="urn:microsoft.com/office/officeart/2008/layout/RadialCluster"/>
    <dgm:cxn modelId="{AFDBBEBC-1DA4-4E97-BA4E-3682B01A84E1}" srcId="{0AC4726E-0023-42B1-A9BF-1B133491246B}" destId="{17FE2A9D-E4AF-4289-9AF4-6FB5C783EDFD}" srcOrd="2" destOrd="0" parTransId="{1D6D0D74-B2B3-4A73-8E29-74B65D458407}" sibTransId="{50DF58F6-9C7C-4752-9D24-A193BE0C4BB6}"/>
    <dgm:cxn modelId="{C79E2E4F-4F77-4F3E-AC1A-17A525EA5046}" type="presOf" srcId="{17FE2A9D-E4AF-4289-9AF4-6FB5C783EDFD}" destId="{90E181B1-59F4-4532-88FF-0F88092E0838}" srcOrd="0" destOrd="0" presId="urn:microsoft.com/office/officeart/2008/layout/RadialCluster"/>
    <dgm:cxn modelId="{6FD117A0-A20B-489E-B641-68E3726496FC}" type="presOf" srcId="{E2DDF074-DD5B-48AF-8611-BD598B3DA6D2}" destId="{9D08E98E-EAA5-4147-B7E5-A1134143BAE3}" srcOrd="0" destOrd="0" presId="urn:microsoft.com/office/officeart/2008/layout/RadialCluster"/>
    <dgm:cxn modelId="{5DB428A8-A030-4964-8FEE-BFB892256122}" type="presOf" srcId="{0AC4726E-0023-42B1-A9BF-1B133491246B}" destId="{1E0A3DB7-2718-4167-B8C9-97337762EF1D}" srcOrd="0" destOrd="0" presId="urn:microsoft.com/office/officeart/2008/layout/RadialCluster"/>
    <dgm:cxn modelId="{112576CC-4915-4482-B785-1E6B1C5DDEBD}" type="presOf" srcId="{1D6D0D74-B2B3-4A73-8E29-74B65D458407}" destId="{480CB546-8595-445C-881F-53FF04824150}" srcOrd="0" destOrd="0" presId="urn:microsoft.com/office/officeart/2008/layout/RadialCluster"/>
    <dgm:cxn modelId="{1C47A8D7-BB1F-4FD5-9F7D-41445E36870C}" type="presOf" srcId="{273A0607-4D79-4EAE-9CA6-90D54B8A18A6}" destId="{093A959A-59C9-44C3-AEE0-D04856678D1F}" srcOrd="0" destOrd="0" presId="urn:microsoft.com/office/officeart/2008/layout/RadialCluster"/>
    <dgm:cxn modelId="{36027352-46C1-48D9-BB26-F930E0E126F4}" type="presOf" srcId="{F29B8709-0973-4EF0-BA11-DB808CDEBB2C}" destId="{303E6421-4DAB-48A5-B922-23A0A9CCBE96}" srcOrd="0" destOrd="0" presId="urn:microsoft.com/office/officeart/2008/layout/RadialCluster"/>
    <dgm:cxn modelId="{AA09ACEE-DE5A-4768-9F8E-61F4E6F14468}" type="presOf" srcId="{5D89671B-99BA-41B2-A01F-C502325466A8}" destId="{A9223976-CB50-4514-8F73-1E59A2F481AB}" srcOrd="0" destOrd="0" presId="urn:microsoft.com/office/officeart/2008/layout/RadialCluster"/>
    <dgm:cxn modelId="{88362A00-C5C6-4C8C-8842-8C23D51B08F2}" type="presOf" srcId="{733CCB0F-6311-40E2-80DB-E67DEF81355C}" destId="{F248FF0E-072D-4546-949D-501EE6FCB1D0}" srcOrd="0" destOrd="0" presId="urn:microsoft.com/office/officeart/2008/layout/RadialCluster"/>
    <dgm:cxn modelId="{2A1A5BE9-0AC3-4B5B-A5D2-B41051491125}" type="presOf" srcId="{B9DE3415-0212-40FC-8CDD-2BD646C4274F}" destId="{BFFA8E37-7F7B-4B27-8DC1-1DB41D649C3C}" srcOrd="0" destOrd="0" presId="urn:microsoft.com/office/officeart/2008/layout/RadialCluster"/>
    <dgm:cxn modelId="{2887C5D3-DB4E-4D37-A3A7-40A4EDA883F4}" type="presOf" srcId="{307C5874-942A-4340-BE8B-F2FD90642D86}" destId="{55AF9F4C-7569-40FC-A5EB-8F9C0EBF59FE}" srcOrd="0" destOrd="0" presId="urn:microsoft.com/office/officeart/2008/layout/RadialCluster"/>
    <dgm:cxn modelId="{DC7E1C3B-DE5F-4FFC-8AC8-05DACAAE69DC}" srcId="{0AC4726E-0023-42B1-A9BF-1B133491246B}" destId="{696387BF-B2E6-4C63-ADFD-7B427C5603A6}" srcOrd="4" destOrd="0" parTransId="{5D89671B-99BA-41B2-A01F-C502325466A8}" sibTransId="{06E52E38-8601-4B9F-9FEC-8603DAB3E021}"/>
    <dgm:cxn modelId="{D31D63AF-C670-474B-80D2-B6383E515D2A}" type="presOf" srcId="{4423E35B-5195-473C-8F64-6634D00D407F}" destId="{E8B1374B-6605-4A9F-8D33-0EE45364494A}" srcOrd="0" destOrd="0" presId="urn:microsoft.com/office/officeart/2008/layout/RadialCluster"/>
    <dgm:cxn modelId="{478BAD8B-52BF-4470-9124-A68173234901}" srcId="{B9DE3415-0212-40FC-8CDD-2BD646C4274F}" destId="{0AC4726E-0023-42B1-A9BF-1B133491246B}" srcOrd="0" destOrd="0" parTransId="{F157BA67-5180-4E13-A799-54C5323FAA86}" sibTransId="{1881D390-EFA7-4579-8342-968B3B03FE38}"/>
    <dgm:cxn modelId="{F5A4C3E7-29A2-4368-8A25-5B83AB3241F8}" type="presParOf" srcId="{BFFA8E37-7F7B-4B27-8DC1-1DB41D649C3C}" destId="{C19DBF21-F285-443B-924E-566F1492F19F}" srcOrd="0" destOrd="0" presId="urn:microsoft.com/office/officeart/2008/layout/RadialCluster"/>
    <dgm:cxn modelId="{18803187-0DE5-46EB-A43D-0B7A84DEF667}" type="presParOf" srcId="{C19DBF21-F285-443B-924E-566F1492F19F}" destId="{1E0A3DB7-2718-4167-B8C9-97337762EF1D}" srcOrd="0" destOrd="0" presId="urn:microsoft.com/office/officeart/2008/layout/RadialCluster"/>
    <dgm:cxn modelId="{73267F1E-0618-4FA5-BFB5-7957706CCD0A}" type="presParOf" srcId="{C19DBF21-F285-443B-924E-566F1492F19F}" destId="{E8B1374B-6605-4A9F-8D33-0EE45364494A}" srcOrd="1" destOrd="0" presId="urn:microsoft.com/office/officeart/2008/layout/RadialCluster"/>
    <dgm:cxn modelId="{62E9B712-E557-485E-85EB-8374FBD2CF3E}" type="presParOf" srcId="{C19DBF21-F285-443B-924E-566F1492F19F}" destId="{303E6421-4DAB-48A5-B922-23A0A9CCBE96}" srcOrd="2" destOrd="0" presId="urn:microsoft.com/office/officeart/2008/layout/RadialCluster"/>
    <dgm:cxn modelId="{E9948A94-8F85-478D-BAEF-8AB54C943A68}" type="presParOf" srcId="{C19DBF21-F285-443B-924E-566F1492F19F}" destId="{F248FF0E-072D-4546-949D-501EE6FCB1D0}" srcOrd="3" destOrd="0" presId="urn:microsoft.com/office/officeart/2008/layout/RadialCluster"/>
    <dgm:cxn modelId="{1F41A863-0C61-4E90-A9C7-C024A616B380}" type="presParOf" srcId="{C19DBF21-F285-443B-924E-566F1492F19F}" destId="{55AF9F4C-7569-40FC-A5EB-8F9C0EBF59FE}" srcOrd="4" destOrd="0" presId="urn:microsoft.com/office/officeart/2008/layout/RadialCluster"/>
    <dgm:cxn modelId="{279F4733-DB81-4451-B66F-014B62A49343}" type="presParOf" srcId="{C19DBF21-F285-443B-924E-566F1492F19F}" destId="{480CB546-8595-445C-881F-53FF04824150}" srcOrd="5" destOrd="0" presId="urn:microsoft.com/office/officeart/2008/layout/RadialCluster"/>
    <dgm:cxn modelId="{DA405053-B9F4-4799-A8F5-F851535D5060}" type="presParOf" srcId="{C19DBF21-F285-443B-924E-566F1492F19F}" destId="{90E181B1-59F4-4532-88FF-0F88092E0838}" srcOrd="6" destOrd="0" presId="urn:microsoft.com/office/officeart/2008/layout/RadialCluster"/>
    <dgm:cxn modelId="{048515ED-72D5-4246-A71A-9FCE1A8EA7E2}" type="presParOf" srcId="{C19DBF21-F285-443B-924E-566F1492F19F}" destId="{093A959A-59C9-44C3-AEE0-D04856678D1F}" srcOrd="7" destOrd="0" presId="urn:microsoft.com/office/officeart/2008/layout/RadialCluster"/>
    <dgm:cxn modelId="{854CC0B2-3404-4B25-B692-DC2504E664DF}" type="presParOf" srcId="{C19DBF21-F285-443B-924E-566F1492F19F}" destId="{9D08E98E-EAA5-4147-B7E5-A1134143BAE3}" srcOrd="8" destOrd="0" presId="urn:microsoft.com/office/officeart/2008/layout/RadialCluster"/>
    <dgm:cxn modelId="{DEDA0AE7-6A0F-447A-9A2A-4539983F5A32}" type="presParOf" srcId="{C19DBF21-F285-443B-924E-566F1492F19F}" destId="{A9223976-CB50-4514-8F73-1E59A2F481AB}" srcOrd="9" destOrd="0" presId="urn:microsoft.com/office/officeart/2008/layout/RadialCluster"/>
    <dgm:cxn modelId="{051656D7-6C10-4C1E-8FC6-656A3847B2D5}" type="presParOf" srcId="{C19DBF21-F285-443B-924E-566F1492F19F}" destId="{291B79D4-8070-4E3A-9724-BC43A54AF23C}" srcOrd="10" destOrd="0" presId="urn:microsoft.com/office/officeart/2008/layout/RadialCluster"/>
    <dgm:cxn modelId="{FD8C2C3A-7EBA-401C-861F-C4B03565D4FB}" type="presParOf" srcId="{C19DBF21-F285-443B-924E-566F1492F19F}" destId="{3EFE6C4A-1F01-480F-97C7-92D36A1C8274}" srcOrd="11" destOrd="0" presId="urn:microsoft.com/office/officeart/2008/layout/RadialCluster"/>
    <dgm:cxn modelId="{2F5864F1-6EDD-4927-847D-4C581789FF94}" type="presParOf" srcId="{C19DBF21-F285-443B-924E-566F1492F19F}" destId="{EC942B34-8B3A-4212-9578-95CE1EBF88A3}"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BF272-9D85-48A7-BE85-F2E1C9297A99}" type="doc">
      <dgm:prSet loTypeId="urn:microsoft.com/office/officeart/2008/layout/PictureStrips" loCatId="list" qsTypeId="urn:microsoft.com/office/officeart/2005/8/quickstyle/simple1" qsCatId="simple" csTypeId="urn:microsoft.com/office/officeart/2005/8/colors/accent0_3" csCatId="mainScheme" phldr="1"/>
      <dgm:spPr/>
    </dgm:pt>
    <dgm:pt modelId="{47E9808E-BEBC-4C90-A026-F474290E3934}">
      <dgm:prSet phldrT="[Κείμενο]" custT="1"/>
      <dgm:spPr/>
      <dgm:t>
        <a:bodyPr/>
        <a:lstStyle/>
        <a:p>
          <a:pPr marL="0" indent="0"/>
          <a:r>
            <a:rPr lang="el-GR" sz="2000" b="1" dirty="0"/>
            <a:t>…</a:t>
          </a:r>
          <a:r>
            <a:rPr lang="el-GR" sz="2400" b="1" dirty="0"/>
            <a:t>ακαθάριστης προστιθέμενης αξίας</a:t>
          </a:r>
        </a:p>
        <a:p>
          <a:pPr marL="0" indent="0"/>
          <a:r>
            <a:rPr lang="el-GR" sz="6000" b="1" dirty="0">
              <a:solidFill>
                <a:srgbClr val="C00000"/>
              </a:solidFill>
            </a:rPr>
            <a:t>-24%</a:t>
          </a:r>
          <a:endParaRPr lang="el-GR" sz="2000" b="1" dirty="0">
            <a:solidFill>
              <a:srgbClr val="C00000"/>
            </a:solidFill>
          </a:endParaRPr>
        </a:p>
      </dgm:t>
    </dgm:pt>
    <dgm:pt modelId="{403D94A6-DC7C-4E8C-B4E7-91CE6AC9B5AF}" type="parTrans" cxnId="{41EE3968-7B2C-40FD-9E77-DAD77079085B}">
      <dgm:prSet/>
      <dgm:spPr/>
      <dgm:t>
        <a:bodyPr/>
        <a:lstStyle/>
        <a:p>
          <a:endParaRPr lang="el-GR"/>
        </a:p>
      </dgm:t>
    </dgm:pt>
    <dgm:pt modelId="{E180E5AE-F0E0-44DA-9934-0776ABCF3D23}" type="sibTrans" cxnId="{41EE3968-7B2C-40FD-9E77-DAD77079085B}">
      <dgm:prSet/>
      <dgm:spPr/>
      <dgm:t>
        <a:bodyPr/>
        <a:lstStyle/>
        <a:p>
          <a:endParaRPr lang="el-GR"/>
        </a:p>
      </dgm:t>
    </dgm:pt>
    <dgm:pt modelId="{16A1D482-5F12-414B-994A-D55C9C80FE81}">
      <dgm:prSet phldrT="[Κείμενο]" custT="1"/>
      <dgm:spPr/>
      <dgm:t>
        <a:bodyPr/>
        <a:lstStyle/>
        <a:p>
          <a:r>
            <a:rPr lang="el-GR" sz="1900" b="1" dirty="0"/>
            <a:t>…</a:t>
          </a:r>
          <a:r>
            <a:rPr lang="el-GR" sz="2400" b="1" dirty="0"/>
            <a:t>πωλήσεων προϊόντων &amp; υποπροϊόντων</a:t>
          </a:r>
        </a:p>
        <a:p>
          <a:r>
            <a:rPr lang="el-GR" sz="6000" b="1" dirty="0">
              <a:solidFill>
                <a:srgbClr val="C00000"/>
              </a:solidFill>
            </a:rPr>
            <a:t>-22%</a:t>
          </a:r>
          <a:endParaRPr lang="el-GR" sz="2400" b="1" dirty="0"/>
        </a:p>
      </dgm:t>
    </dgm:pt>
    <dgm:pt modelId="{7E2E6CAB-8BFC-41B1-8BB5-A7CB7D8FC845}" type="parTrans" cxnId="{6F8A066B-3BA9-4BF9-A50C-DCE8BD03BC73}">
      <dgm:prSet/>
      <dgm:spPr/>
      <dgm:t>
        <a:bodyPr/>
        <a:lstStyle/>
        <a:p>
          <a:endParaRPr lang="el-GR"/>
        </a:p>
      </dgm:t>
    </dgm:pt>
    <dgm:pt modelId="{5CC7295B-3D4D-459C-A3E8-000CE19D6241}" type="sibTrans" cxnId="{6F8A066B-3BA9-4BF9-A50C-DCE8BD03BC73}">
      <dgm:prSet/>
      <dgm:spPr/>
      <dgm:t>
        <a:bodyPr/>
        <a:lstStyle/>
        <a:p>
          <a:endParaRPr lang="el-GR"/>
        </a:p>
      </dgm:t>
    </dgm:pt>
    <dgm:pt modelId="{6BC52AE4-1DEB-4B5B-88F9-7CD2C659BF71}">
      <dgm:prSet phldrT="[Κείμενο]" custT="1"/>
      <dgm:spPr/>
      <dgm:t>
        <a:bodyPr/>
        <a:lstStyle/>
        <a:p>
          <a:r>
            <a:rPr lang="el-GR" sz="1900" b="1" dirty="0"/>
            <a:t>…</a:t>
          </a:r>
          <a:r>
            <a:rPr lang="el-GR" sz="2400" b="1" dirty="0"/>
            <a:t>επενδύσεων</a:t>
          </a:r>
        </a:p>
        <a:p>
          <a:pPr marL="0" indent="0"/>
          <a:r>
            <a:rPr lang="el-GR" sz="6000" b="1" dirty="0">
              <a:solidFill>
                <a:srgbClr val="C00000"/>
              </a:solidFill>
            </a:rPr>
            <a:t>-66%</a:t>
          </a:r>
        </a:p>
      </dgm:t>
    </dgm:pt>
    <dgm:pt modelId="{F6F23E6C-6CB9-4ACD-AA7A-40856592D6D9}" type="parTrans" cxnId="{1DF33B52-F6D7-4793-BCC4-2E545F124743}">
      <dgm:prSet/>
      <dgm:spPr/>
      <dgm:t>
        <a:bodyPr/>
        <a:lstStyle/>
        <a:p>
          <a:endParaRPr lang="el-GR"/>
        </a:p>
      </dgm:t>
    </dgm:pt>
    <dgm:pt modelId="{E4039487-B17E-46F7-9B5E-902E0EB68020}" type="sibTrans" cxnId="{1DF33B52-F6D7-4793-BCC4-2E545F124743}">
      <dgm:prSet/>
      <dgm:spPr/>
      <dgm:t>
        <a:bodyPr/>
        <a:lstStyle/>
        <a:p>
          <a:endParaRPr lang="el-GR"/>
        </a:p>
      </dgm:t>
    </dgm:pt>
    <dgm:pt modelId="{D0946E2F-14D6-4E35-AA94-C6E1534F9653}">
      <dgm:prSet phldrT="[Κείμενο]" custT="1"/>
      <dgm:spPr/>
      <dgm:t>
        <a:bodyPr/>
        <a:lstStyle/>
        <a:p>
          <a:r>
            <a:rPr lang="el-GR" sz="1900" b="1" dirty="0"/>
            <a:t>…</a:t>
          </a:r>
          <a:r>
            <a:rPr lang="el-GR" sz="2400" b="1" dirty="0"/>
            <a:t>απασχόλησης</a:t>
          </a:r>
        </a:p>
        <a:p>
          <a:r>
            <a:rPr lang="el-GR" sz="6000" b="1" dirty="0">
              <a:solidFill>
                <a:srgbClr val="C00000"/>
              </a:solidFill>
            </a:rPr>
            <a:t>-35%</a:t>
          </a:r>
          <a:endParaRPr lang="el-GR" sz="2400" b="1" dirty="0"/>
        </a:p>
      </dgm:t>
    </dgm:pt>
    <dgm:pt modelId="{69983C77-721D-463F-A253-BE2278EBEC36}" type="parTrans" cxnId="{277DF9A3-EA03-4438-B2E4-B65D2DF47AE6}">
      <dgm:prSet/>
      <dgm:spPr/>
      <dgm:t>
        <a:bodyPr/>
        <a:lstStyle/>
        <a:p>
          <a:endParaRPr lang="el-GR"/>
        </a:p>
      </dgm:t>
    </dgm:pt>
    <dgm:pt modelId="{C3D87FA7-4AF7-42C4-878F-034E495437B0}" type="sibTrans" cxnId="{277DF9A3-EA03-4438-B2E4-B65D2DF47AE6}">
      <dgm:prSet/>
      <dgm:spPr/>
      <dgm:t>
        <a:bodyPr/>
        <a:lstStyle/>
        <a:p>
          <a:endParaRPr lang="el-GR"/>
        </a:p>
      </dgm:t>
    </dgm:pt>
    <dgm:pt modelId="{C469913C-2140-4207-B782-94D2B9C40C94}" type="pres">
      <dgm:prSet presAssocID="{2BBBF272-9D85-48A7-BE85-F2E1C9297A99}" presName="Name0" presStyleCnt="0">
        <dgm:presLayoutVars>
          <dgm:dir/>
          <dgm:resizeHandles val="exact"/>
        </dgm:presLayoutVars>
      </dgm:prSet>
      <dgm:spPr/>
    </dgm:pt>
    <dgm:pt modelId="{E718F9BB-5AC1-45B6-809A-199725A5C6BF}" type="pres">
      <dgm:prSet presAssocID="{47E9808E-BEBC-4C90-A026-F474290E3934}" presName="composite" presStyleCnt="0"/>
      <dgm:spPr/>
    </dgm:pt>
    <dgm:pt modelId="{B25B9A2F-A8FA-4131-A1A3-EF526041B491}" type="pres">
      <dgm:prSet presAssocID="{47E9808E-BEBC-4C90-A026-F474290E3934}" presName="rect1" presStyleLbl="trAlignAcc1" presStyleIdx="0" presStyleCnt="4">
        <dgm:presLayoutVars>
          <dgm:bulletEnabled val="1"/>
        </dgm:presLayoutVars>
      </dgm:prSet>
      <dgm:spPr/>
      <dgm:t>
        <a:bodyPr/>
        <a:lstStyle/>
        <a:p>
          <a:endParaRPr lang="el-GR"/>
        </a:p>
      </dgm:t>
    </dgm:pt>
    <dgm:pt modelId="{5736D419-0D18-40C2-AC44-26CDFC0AD0C6}" type="pres">
      <dgm:prSet presAssocID="{47E9808E-BEBC-4C90-A026-F474290E3934}" presName="rect2" presStyleLbl="fgImgPlace1" presStyleIdx="0" presStyleCnt="4"/>
      <dgm:spPr>
        <a:noFill/>
        <a:ln>
          <a:noFill/>
        </a:ln>
      </dgm:spPr>
    </dgm:pt>
    <dgm:pt modelId="{67C391A2-7958-42BF-99EC-AB80E278D53B}" type="pres">
      <dgm:prSet presAssocID="{E180E5AE-F0E0-44DA-9934-0776ABCF3D23}" presName="sibTrans" presStyleCnt="0"/>
      <dgm:spPr/>
    </dgm:pt>
    <dgm:pt modelId="{11581E9D-6157-4F38-B953-89A3C8CC2BC7}" type="pres">
      <dgm:prSet presAssocID="{16A1D482-5F12-414B-994A-D55C9C80FE81}" presName="composite" presStyleCnt="0"/>
      <dgm:spPr/>
    </dgm:pt>
    <dgm:pt modelId="{BB845BF8-9929-465A-9D97-F21DAB7EB9F9}" type="pres">
      <dgm:prSet presAssocID="{16A1D482-5F12-414B-994A-D55C9C80FE81}" presName="rect1" presStyleLbl="trAlignAcc1" presStyleIdx="1" presStyleCnt="4">
        <dgm:presLayoutVars>
          <dgm:bulletEnabled val="1"/>
        </dgm:presLayoutVars>
      </dgm:prSet>
      <dgm:spPr/>
      <dgm:t>
        <a:bodyPr/>
        <a:lstStyle/>
        <a:p>
          <a:endParaRPr lang="el-GR"/>
        </a:p>
      </dgm:t>
    </dgm:pt>
    <dgm:pt modelId="{28210222-5921-4800-B3B4-9269476B99F5}" type="pres">
      <dgm:prSet presAssocID="{16A1D482-5F12-414B-994A-D55C9C80FE81}" presName="rect2" presStyleLbl="fgImgPlace1" presStyleIdx="1" presStyleCnt="4"/>
      <dgm:spPr>
        <a:noFill/>
        <a:ln>
          <a:noFill/>
        </a:ln>
      </dgm:spPr>
    </dgm:pt>
    <dgm:pt modelId="{89F183B9-FCDD-4A47-B01F-7C69D2C24BB0}" type="pres">
      <dgm:prSet presAssocID="{5CC7295B-3D4D-459C-A3E8-000CE19D6241}" presName="sibTrans" presStyleCnt="0"/>
      <dgm:spPr/>
    </dgm:pt>
    <dgm:pt modelId="{2D926A67-98F8-46E9-B3FA-421606C04F96}" type="pres">
      <dgm:prSet presAssocID="{6BC52AE4-1DEB-4B5B-88F9-7CD2C659BF71}" presName="composite" presStyleCnt="0"/>
      <dgm:spPr/>
    </dgm:pt>
    <dgm:pt modelId="{EC9686B5-3793-485A-A811-8E35C465181B}" type="pres">
      <dgm:prSet presAssocID="{6BC52AE4-1DEB-4B5B-88F9-7CD2C659BF71}" presName="rect1" presStyleLbl="trAlignAcc1" presStyleIdx="2" presStyleCnt="4">
        <dgm:presLayoutVars>
          <dgm:bulletEnabled val="1"/>
        </dgm:presLayoutVars>
      </dgm:prSet>
      <dgm:spPr/>
      <dgm:t>
        <a:bodyPr/>
        <a:lstStyle/>
        <a:p>
          <a:endParaRPr lang="el-GR"/>
        </a:p>
      </dgm:t>
    </dgm:pt>
    <dgm:pt modelId="{960E9FA6-6257-4C82-9194-9C716079AB5D}" type="pres">
      <dgm:prSet presAssocID="{6BC52AE4-1DEB-4B5B-88F9-7CD2C659BF71}" presName="rect2" presStyleLbl="fgImgPlace1" presStyleIdx="2" presStyleCnt="4"/>
      <dgm:spPr>
        <a:noFill/>
        <a:ln>
          <a:noFill/>
        </a:ln>
      </dgm:spPr>
    </dgm:pt>
    <dgm:pt modelId="{94FAE1E3-6547-479E-8A82-832079E03BCE}" type="pres">
      <dgm:prSet presAssocID="{E4039487-B17E-46F7-9B5E-902E0EB68020}" presName="sibTrans" presStyleCnt="0"/>
      <dgm:spPr/>
    </dgm:pt>
    <dgm:pt modelId="{DAB657C3-19E0-4A38-BF4A-63ADFB7891F4}" type="pres">
      <dgm:prSet presAssocID="{D0946E2F-14D6-4E35-AA94-C6E1534F9653}" presName="composite" presStyleCnt="0"/>
      <dgm:spPr/>
    </dgm:pt>
    <dgm:pt modelId="{2EEB7743-24DC-48FA-9F1D-5F1E66BA30FD}" type="pres">
      <dgm:prSet presAssocID="{D0946E2F-14D6-4E35-AA94-C6E1534F9653}" presName="rect1" presStyleLbl="trAlignAcc1" presStyleIdx="3" presStyleCnt="4">
        <dgm:presLayoutVars>
          <dgm:bulletEnabled val="1"/>
        </dgm:presLayoutVars>
      </dgm:prSet>
      <dgm:spPr/>
      <dgm:t>
        <a:bodyPr/>
        <a:lstStyle/>
        <a:p>
          <a:endParaRPr lang="el-GR"/>
        </a:p>
      </dgm:t>
    </dgm:pt>
    <dgm:pt modelId="{986CB425-5763-4D2F-A25B-F9FC874DB070}" type="pres">
      <dgm:prSet presAssocID="{D0946E2F-14D6-4E35-AA94-C6E1534F9653}" presName="rect2" presStyleLbl="fgImgPlace1" presStyleIdx="3" presStyleCnt="4"/>
      <dgm:spPr>
        <a:noFill/>
        <a:ln>
          <a:noFill/>
        </a:ln>
      </dgm:spPr>
    </dgm:pt>
  </dgm:ptLst>
  <dgm:cxnLst>
    <dgm:cxn modelId="{FB366972-99DE-4AF8-B25B-11BEED6F32E2}" type="presOf" srcId="{D0946E2F-14D6-4E35-AA94-C6E1534F9653}" destId="{2EEB7743-24DC-48FA-9F1D-5F1E66BA30FD}" srcOrd="0" destOrd="0" presId="urn:microsoft.com/office/officeart/2008/layout/PictureStrips"/>
    <dgm:cxn modelId="{1DF33B52-F6D7-4793-BCC4-2E545F124743}" srcId="{2BBBF272-9D85-48A7-BE85-F2E1C9297A99}" destId="{6BC52AE4-1DEB-4B5B-88F9-7CD2C659BF71}" srcOrd="2" destOrd="0" parTransId="{F6F23E6C-6CB9-4ACD-AA7A-40856592D6D9}" sibTransId="{E4039487-B17E-46F7-9B5E-902E0EB68020}"/>
    <dgm:cxn modelId="{6F8A066B-3BA9-4BF9-A50C-DCE8BD03BC73}" srcId="{2BBBF272-9D85-48A7-BE85-F2E1C9297A99}" destId="{16A1D482-5F12-414B-994A-D55C9C80FE81}" srcOrd="1" destOrd="0" parTransId="{7E2E6CAB-8BFC-41B1-8BB5-A7CB7D8FC845}" sibTransId="{5CC7295B-3D4D-459C-A3E8-000CE19D6241}"/>
    <dgm:cxn modelId="{3E742E3A-4915-4ACE-BD2D-89C36D6BC519}" type="presOf" srcId="{6BC52AE4-1DEB-4B5B-88F9-7CD2C659BF71}" destId="{EC9686B5-3793-485A-A811-8E35C465181B}" srcOrd="0" destOrd="0" presId="urn:microsoft.com/office/officeart/2008/layout/PictureStrips"/>
    <dgm:cxn modelId="{E1F88DFC-7D62-4033-A2C3-AE2A1173F355}" type="presOf" srcId="{2BBBF272-9D85-48A7-BE85-F2E1C9297A99}" destId="{C469913C-2140-4207-B782-94D2B9C40C94}" srcOrd="0" destOrd="0" presId="urn:microsoft.com/office/officeart/2008/layout/PictureStrips"/>
    <dgm:cxn modelId="{4C721E6C-92FE-4B76-AD49-A8F9A331D82C}" type="presOf" srcId="{16A1D482-5F12-414B-994A-D55C9C80FE81}" destId="{BB845BF8-9929-465A-9D97-F21DAB7EB9F9}" srcOrd="0" destOrd="0" presId="urn:microsoft.com/office/officeart/2008/layout/PictureStrips"/>
    <dgm:cxn modelId="{277DF9A3-EA03-4438-B2E4-B65D2DF47AE6}" srcId="{2BBBF272-9D85-48A7-BE85-F2E1C9297A99}" destId="{D0946E2F-14D6-4E35-AA94-C6E1534F9653}" srcOrd="3" destOrd="0" parTransId="{69983C77-721D-463F-A253-BE2278EBEC36}" sibTransId="{C3D87FA7-4AF7-42C4-878F-034E495437B0}"/>
    <dgm:cxn modelId="{BCABB90E-A0B6-4BA8-ADE9-7D6DF7B4B008}" type="presOf" srcId="{47E9808E-BEBC-4C90-A026-F474290E3934}" destId="{B25B9A2F-A8FA-4131-A1A3-EF526041B491}" srcOrd="0" destOrd="0" presId="urn:microsoft.com/office/officeart/2008/layout/PictureStrips"/>
    <dgm:cxn modelId="{41EE3968-7B2C-40FD-9E77-DAD77079085B}" srcId="{2BBBF272-9D85-48A7-BE85-F2E1C9297A99}" destId="{47E9808E-BEBC-4C90-A026-F474290E3934}" srcOrd="0" destOrd="0" parTransId="{403D94A6-DC7C-4E8C-B4E7-91CE6AC9B5AF}" sibTransId="{E180E5AE-F0E0-44DA-9934-0776ABCF3D23}"/>
    <dgm:cxn modelId="{E1E1B605-BE55-409B-937F-DE543A6ED7EE}" type="presParOf" srcId="{C469913C-2140-4207-B782-94D2B9C40C94}" destId="{E718F9BB-5AC1-45B6-809A-199725A5C6BF}" srcOrd="0" destOrd="0" presId="urn:microsoft.com/office/officeart/2008/layout/PictureStrips"/>
    <dgm:cxn modelId="{B3BCA92E-414B-41A7-85DC-11D407B9F659}" type="presParOf" srcId="{E718F9BB-5AC1-45B6-809A-199725A5C6BF}" destId="{B25B9A2F-A8FA-4131-A1A3-EF526041B491}" srcOrd="0" destOrd="0" presId="urn:microsoft.com/office/officeart/2008/layout/PictureStrips"/>
    <dgm:cxn modelId="{61C1C518-6512-4DAB-9898-ABEC10B60761}" type="presParOf" srcId="{E718F9BB-5AC1-45B6-809A-199725A5C6BF}" destId="{5736D419-0D18-40C2-AC44-26CDFC0AD0C6}" srcOrd="1" destOrd="0" presId="urn:microsoft.com/office/officeart/2008/layout/PictureStrips"/>
    <dgm:cxn modelId="{B315D4CC-F16B-45B5-B878-8D8BB99CA397}" type="presParOf" srcId="{C469913C-2140-4207-B782-94D2B9C40C94}" destId="{67C391A2-7958-42BF-99EC-AB80E278D53B}" srcOrd="1" destOrd="0" presId="urn:microsoft.com/office/officeart/2008/layout/PictureStrips"/>
    <dgm:cxn modelId="{2C1BA446-C233-4D05-952C-B670280E96D8}" type="presParOf" srcId="{C469913C-2140-4207-B782-94D2B9C40C94}" destId="{11581E9D-6157-4F38-B953-89A3C8CC2BC7}" srcOrd="2" destOrd="0" presId="urn:microsoft.com/office/officeart/2008/layout/PictureStrips"/>
    <dgm:cxn modelId="{49ACF35D-F2DE-45F9-8B77-DAB9BAD9D443}" type="presParOf" srcId="{11581E9D-6157-4F38-B953-89A3C8CC2BC7}" destId="{BB845BF8-9929-465A-9D97-F21DAB7EB9F9}" srcOrd="0" destOrd="0" presId="urn:microsoft.com/office/officeart/2008/layout/PictureStrips"/>
    <dgm:cxn modelId="{B6AD7FBB-B9FB-491C-9470-8B6C8FC61DEB}" type="presParOf" srcId="{11581E9D-6157-4F38-B953-89A3C8CC2BC7}" destId="{28210222-5921-4800-B3B4-9269476B99F5}" srcOrd="1" destOrd="0" presId="urn:microsoft.com/office/officeart/2008/layout/PictureStrips"/>
    <dgm:cxn modelId="{BA95D150-DF32-430D-930D-B5C5899FF763}" type="presParOf" srcId="{C469913C-2140-4207-B782-94D2B9C40C94}" destId="{89F183B9-FCDD-4A47-B01F-7C69D2C24BB0}" srcOrd="3" destOrd="0" presId="urn:microsoft.com/office/officeart/2008/layout/PictureStrips"/>
    <dgm:cxn modelId="{1D69CE60-FC59-4DE0-A03D-55F943804D54}" type="presParOf" srcId="{C469913C-2140-4207-B782-94D2B9C40C94}" destId="{2D926A67-98F8-46E9-B3FA-421606C04F96}" srcOrd="4" destOrd="0" presId="urn:microsoft.com/office/officeart/2008/layout/PictureStrips"/>
    <dgm:cxn modelId="{964E0023-DA71-4782-8E5D-0C427A5EB089}" type="presParOf" srcId="{2D926A67-98F8-46E9-B3FA-421606C04F96}" destId="{EC9686B5-3793-485A-A811-8E35C465181B}" srcOrd="0" destOrd="0" presId="urn:microsoft.com/office/officeart/2008/layout/PictureStrips"/>
    <dgm:cxn modelId="{A9A082BC-9E3D-4B74-B2D0-AFB75D059066}" type="presParOf" srcId="{2D926A67-98F8-46E9-B3FA-421606C04F96}" destId="{960E9FA6-6257-4C82-9194-9C716079AB5D}" srcOrd="1" destOrd="0" presId="urn:microsoft.com/office/officeart/2008/layout/PictureStrips"/>
    <dgm:cxn modelId="{A60A2014-83B7-4DB7-8CD1-04C9C5DD58DA}" type="presParOf" srcId="{C469913C-2140-4207-B782-94D2B9C40C94}" destId="{94FAE1E3-6547-479E-8A82-832079E03BCE}" srcOrd="5" destOrd="0" presId="urn:microsoft.com/office/officeart/2008/layout/PictureStrips"/>
    <dgm:cxn modelId="{4CB6FACD-4ED0-474D-9CA5-D66E038F40EE}" type="presParOf" srcId="{C469913C-2140-4207-B782-94D2B9C40C94}" destId="{DAB657C3-19E0-4A38-BF4A-63ADFB7891F4}" srcOrd="6" destOrd="0" presId="urn:microsoft.com/office/officeart/2008/layout/PictureStrips"/>
    <dgm:cxn modelId="{1785E953-DC86-4744-98E9-DFC3960F3F1C}" type="presParOf" srcId="{DAB657C3-19E0-4A38-BF4A-63ADFB7891F4}" destId="{2EEB7743-24DC-48FA-9F1D-5F1E66BA30FD}" srcOrd="0" destOrd="0" presId="urn:microsoft.com/office/officeart/2008/layout/PictureStrips"/>
    <dgm:cxn modelId="{9381F1D0-102F-4BC5-ABE2-AF67A7D0C589}" type="presParOf" srcId="{DAB657C3-19E0-4A38-BF4A-63ADFB7891F4}" destId="{986CB425-5763-4D2F-A25B-F9FC874DB07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47F8FA-13E2-476C-9F9E-EC741DA69C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D54761CF-4412-45A1-9B5D-112864E3535B}">
      <dgm:prSet phldrT="[Κείμενο]" custT="1"/>
      <dgm:spPr/>
      <dgm:t>
        <a:bodyPr/>
        <a:lstStyle/>
        <a:p>
          <a:r>
            <a:rPr lang="el-GR" sz="2000" dirty="0" smtClean="0"/>
            <a:t>ΑΠΑ της Μεταποίησης της Β. Ελλάδας</a:t>
          </a:r>
        </a:p>
        <a:p>
          <a:r>
            <a:rPr lang="el-GR" sz="3200" b="1" dirty="0" smtClean="0"/>
            <a:t>25,5%</a:t>
          </a:r>
          <a:r>
            <a:rPr lang="el-GR" sz="2400" b="1" dirty="0" smtClean="0"/>
            <a:t> </a:t>
          </a:r>
          <a:endParaRPr lang="en-US" sz="2400" b="1" dirty="0" smtClean="0"/>
        </a:p>
        <a:p>
          <a:r>
            <a:rPr lang="el-GR" sz="2000" dirty="0" smtClean="0"/>
            <a:t>της ΑΠΑ της Μεταποίησης στη Χώρα</a:t>
          </a:r>
          <a:endParaRPr lang="el-GR" sz="2000" dirty="0"/>
        </a:p>
      </dgm:t>
    </dgm:pt>
    <dgm:pt modelId="{5D328045-25FD-4C3B-A8ED-A306AC87DA75}" type="parTrans" cxnId="{EDCC9AC1-7FEF-449A-9DB1-087C6C5249BF}">
      <dgm:prSet/>
      <dgm:spPr/>
      <dgm:t>
        <a:bodyPr/>
        <a:lstStyle/>
        <a:p>
          <a:endParaRPr lang="el-GR"/>
        </a:p>
      </dgm:t>
    </dgm:pt>
    <dgm:pt modelId="{0B2688B8-446E-4377-9571-7609B8401613}" type="sibTrans" cxnId="{EDCC9AC1-7FEF-449A-9DB1-087C6C5249BF}">
      <dgm:prSet/>
      <dgm:spPr/>
      <dgm:t>
        <a:bodyPr/>
        <a:lstStyle/>
        <a:p>
          <a:endParaRPr lang="el-GR"/>
        </a:p>
      </dgm:t>
    </dgm:pt>
    <dgm:pt modelId="{5975D664-68D0-45BC-8A54-53D152A1343C}">
      <dgm:prSet phldrT="[Κείμενο]" custT="1"/>
      <dgm:spPr/>
      <dgm:t>
        <a:bodyPr/>
        <a:lstStyle/>
        <a:p>
          <a:r>
            <a:rPr lang="el-GR" sz="2000" dirty="0" smtClean="0"/>
            <a:t>Απασχόληση της Μεταποίησης της Β. Ελλάδας</a:t>
          </a:r>
        </a:p>
        <a:p>
          <a:r>
            <a:rPr lang="el-GR" sz="3200" b="1" dirty="0" smtClean="0"/>
            <a:t>28,8%</a:t>
          </a:r>
          <a:r>
            <a:rPr lang="el-GR" sz="2300" b="1" dirty="0" smtClean="0"/>
            <a:t> </a:t>
          </a:r>
        </a:p>
        <a:p>
          <a:r>
            <a:rPr lang="el-GR" sz="2000" dirty="0" smtClean="0"/>
            <a:t>της Απασχόλησης της Μεταποίησης στη Χώρα</a:t>
          </a:r>
          <a:endParaRPr lang="el-GR" sz="2000" dirty="0"/>
        </a:p>
      </dgm:t>
    </dgm:pt>
    <dgm:pt modelId="{E05ACD12-C93E-4040-87D0-550FE1349494}" type="parTrans" cxnId="{060C4C14-520A-4AD6-9531-16D1C72349A0}">
      <dgm:prSet/>
      <dgm:spPr/>
      <dgm:t>
        <a:bodyPr/>
        <a:lstStyle/>
        <a:p>
          <a:endParaRPr lang="el-GR"/>
        </a:p>
      </dgm:t>
    </dgm:pt>
    <dgm:pt modelId="{16E61387-FA5F-4DE7-A7EE-4797736EF19D}" type="sibTrans" cxnId="{060C4C14-520A-4AD6-9531-16D1C72349A0}">
      <dgm:prSet/>
      <dgm:spPr/>
      <dgm:t>
        <a:bodyPr/>
        <a:lstStyle/>
        <a:p>
          <a:endParaRPr lang="el-GR"/>
        </a:p>
      </dgm:t>
    </dgm:pt>
    <dgm:pt modelId="{D20702CD-1F36-48EB-AB3A-744CC2F9EEDB}">
      <dgm:prSet phldrT="[Κείμενο]" custT="1"/>
      <dgm:spPr/>
      <dgm:t>
        <a:bodyPr/>
        <a:lstStyle/>
        <a:p>
          <a:r>
            <a:rPr lang="el-GR" sz="3600" b="1" dirty="0" smtClean="0"/>
            <a:t>13,5% </a:t>
          </a:r>
        </a:p>
        <a:p>
          <a:r>
            <a:rPr lang="el-GR" sz="2000" dirty="0" smtClean="0"/>
            <a:t>των Πωλήσεων των Μεταποιητικών επιχειρήσεων*</a:t>
          </a:r>
          <a:endParaRPr lang="el-GR" sz="2000" dirty="0"/>
        </a:p>
      </dgm:t>
    </dgm:pt>
    <dgm:pt modelId="{03125E95-9F7F-456F-9BC6-FA966202B8B5}" type="parTrans" cxnId="{4FEA57BE-4534-445C-AFE3-3A6BEA4CED09}">
      <dgm:prSet/>
      <dgm:spPr/>
      <dgm:t>
        <a:bodyPr/>
        <a:lstStyle/>
        <a:p>
          <a:endParaRPr lang="el-GR"/>
        </a:p>
      </dgm:t>
    </dgm:pt>
    <dgm:pt modelId="{74A3FEE0-7754-4E34-B6EB-6BCEE1D1902B}" type="sibTrans" cxnId="{4FEA57BE-4534-445C-AFE3-3A6BEA4CED09}">
      <dgm:prSet/>
      <dgm:spPr/>
      <dgm:t>
        <a:bodyPr/>
        <a:lstStyle/>
        <a:p>
          <a:endParaRPr lang="el-GR"/>
        </a:p>
      </dgm:t>
    </dgm:pt>
    <dgm:pt modelId="{F7ED877E-B0E5-4FE1-8271-DAA46E9B3B9B}">
      <dgm:prSet phldrT="[Κείμενο]" custT="1"/>
      <dgm:spPr/>
      <dgm:t>
        <a:bodyPr/>
        <a:lstStyle/>
        <a:p>
          <a:pPr>
            <a:spcAft>
              <a:spcPts val="1000"/>
            </a:spcAft>
          </a:pPr>
          <a:r>
            <a:rPr lang="el-GR" sz="3200" b="1" dirty="0" smtClean="0"/>
            <a:t>13,0%</a:t>
          </a:r>
          <a:r>
            <a:rPr lang="el-GR" sz="2800" b="1" dirty="0" smtClean="0"/>
            <a:t> </a:t>
          </a:r>
        </a:p>
        <a:p>
          <a:pPr>
            <a:spcAft>
              <a:spcPct val="35000"/>
            </a:spcAft>
          </a:pPr>
          <a:r>
            <a:rPr lang="el-GR" sz="2000" dirty="0" smtClean="0"/>
            <a:t>της Προστιθέμενης Αξίας των Μεταποιητικών επιχειρήσεων*</a:t>
          </a:r>
          <a:endParaRPr lang="el-GR" sz="2000" dirty="0"/>
        </a:p>
      </dgm:t>
    </dgm:pt>
    <dgm:pt modelId="{D3C050C8-5409-4084-BEB1-45A86681F6CD}" type="parTrans" cxnId="{E8D8CD70-847D-4254-908F-6A1EADF18DA2}">
      <dgm:prSet/>
      <dgm:spPr/>
      <dgm:t>
        <a:bodyPr/>
        <a:lstStyle/>
        <a:p>
          <a:endParaRPr lang="el-GR"/>
        </a:p>
      </dgm:t>
    </dgm:pt>
    <dgm:pt modelId="{BA2508D4-3204-4958-98B3-B44A394DEE24}" type="sibTrans" cxnId="{E8D8CD70-847D-4254-908F-6A1EADF18DA2}">
      <dgm:prSet/>
      <dgm:spPr/>
      <dgm:t>
        <a:bodyPr/>
        <a:lstStyle/>
        <a:p>
          <a:endParaRPr lang="el-GR"/>
        </a:p>
      </dgm:t>
    </dgm:pt>
    <dgm:pt modelId="{D6BE36EF-CD0E-4F4A-AD77-D9FC1A4522E5}" type="pres">
      <dgm:prSet presAssocID="{5C47F8FA-13E2-476C-9F9E-EC741DA69CD8}" presName="diagram" presStyleCnt="0">
        <dgm:presLayoutVars>
          <dgm:dir/>
          <dgm:resizeHandles val="exact"/>
        </dgm:presLayoutVars>
      </dgm:prSet>
      <dgm:spPr/>
      <dgm:t>
        <a:bodyPr/>
        <a:lstStyle/>
        <a:p>
          <a:endParaRPr lang="el-GR"/>
        </a:p>
      </dgm:t>
    </dgm:pt>
    <dgm:pt modelId="{BD698F0B-2CE1-42AC-A936-4FC60985E800}" type="pres">
      <dgm:prSet presAssocID="{D54761CF-4412-45A1-9B5D-112864E3535B}" presName="node" presStyleLbl="node1" presStyleIdx="0" presStyleCnt="4">
        <dgm:presLayoutVars>
          <dgm:bulletEnabled val="1"/>
        </dgm:presLayoutVars>
      </dgm:prSet>
      <dgm:spPr/>
      <dgm:t>
        <a:bodyPr/>
        <a:lstStyle/>
        <a:p>
          <a:endParaRPr lang="el-GR"/>
        </a:p>
      </dgm:t>
    </dgm:pt>
    <dgm:pt modelId="{70D6A269-FB73-4675-AC75-AEEBE46E3CE5}" type="pres">
      <dgm:prSet presAssocID="{0B2688B8-446E-4377-9571-7609B8401613}" presName="sibTrans" presStyleCnt="0"/>
      <dgm:spPr/>
    </dgm:pt>
    <dgm:pt modelId="{AF126E8A-061A-4621-B8C9-1A9DB032BDC5}" type="pres">
      <dgm:prSet presAssocID="{5975D664-68D0-45BC-8A54-53D152A1343C}" presName="node" presStyleLbl="node1" presStyleIdx="1" presStyleCnt="4">
        <dgm:presLayoutVars>
          <dgm:bulletEnabled val="1"/>
        </dgm:presLayoutVars>
      </dgm:prSet>
      <dgm:spPr/>
      <dgm:t>
        <a:bodyPr/>
        <a:lstStyle/>
        <a:p>
          <a:endParaRPr lang="el-GR"/>
        </a:p>
      </dgm:t>
    </dgm:pt>
    <dgm:pt modelId="{4DED1404-2A55-46AC-B5F1-26EF32C6F887}" type="pres">
      <dgm:prSet presAssocID="{16E61387-FA5F-4DE7-A7EE-4797736EF19D}" presName="sibTrans" presStyleCnt="0"/>
      <dgm:spPr/>
    </dgm:pt>
    <dgm:pt modelId="{B5727EF7-51A1-41CC-970D-9DF8D95B98C7}" type="pres">
      <dgm:prSet presAssocID="{D20702CD-1F36-48EB-AB3A-744CC2F9EEDB}" presName="node" presStyleLbl="node1" presStyleIdx="2" presStyleCnt="4">
        <dgm:presLayoutVars>
          <dgm:bulletEnabled val="1"/>
        </dgm:presLayoutVars>
      </dgm:prSet>
      <dgm:spPr/>
      <dgm:t>
        <a:bodyPr/>
        <a:lstStyle/>
        <a:p>
          <a:endParaRPr lang="el-GR"/>
        </a:p>
      </dgm:t>
    </dgm:pt>
    <dgm:pt modelId="{6422E2EF-3EAA-4CC6-A02E-8210146BBA4D}" type="pres">
      <dgm:prSet presAssocID="{74A3FEE0-7754-4E34-B6EB-6BCEE1D1902B}" presName="sibTrans" presStyleCnt="0"/>
      <dgm:spPr/>
    </dgm:pt>
    <dgm:pt modelId="{CF5D582D-429F-486B-8FDF-F1D95EB1015E}" type="pres">
      <dgm:prSet presAssocID="{F7ED877E-B0E5-4FE1-8271-DAA46E9B3B9B}" presName="node" presStyleLbl="node1" presStyleIdx="3" presStyleCnt="4">
        <dgm:presLayoutVars>
          <dgm:bulletEnabled val="1"/>
        </dgm:presLayoutVars>
      </dgm:prSet>
      <dgm:spPr/>
      <dgm:t>
        <a:bodyPr/>
        <a:lstStyle/>
        <a:p>
          <a:endParaRPr lang="el-GR"/>
        </a:p>
      </dgm:t>
    </dgm:pt>
  </dgm:ptLst>
  <dgm:cxnLst>
    <dgm:cxn modelId="{E8D8CD70-847D-4254-908F-6A1EADF18DA2}" srcId="{5C47F8FA-13E2-476C-9F9E-EC741DA69CD8}" destId="{F7ED877E-B0E5-4FE1-8271-DAA46E9B3B9B}" srcOrd="3" destOrd="0" parTransId="{D3C050C8-5409-4084-BEB1-45A86681F6CD}" sibTransId="{BA2508D4-3204-4958-98B3-B44A394DEE24}"/>
    <dgm:cxn modelId="{EDCC9AC1-7FEF-449A-9DB1-087C6C5249BF}" srcId="{5C47F8FA-13E2-476C-9F9E-EC741DA69CD8}" destId="{D54761CF-4412-45A1-9B5D-112864E3535B}" srcOrd="0" destOrd="0" parTransId="{5D328045-25FD-4C3B-A8ED-A306AC87DA75}" sibTransId="{0B2688B8-446E-4377-9571-7609B8401613}"/>
    <dgm:cxn modelId="{50F8C8C3-B1BB-4CF7-86EF-137D29B69B94}" type="presOf" srcId="{F7ED877E-B0E5-4FE1-8271-DAA46E9B3B9B}" destId="{CF5D582D-429F-486B-8FDF-F1D95EB1015E}" srcOrd="0" destOrd="0" presId="urn:microsoft.com/office/officeart/2005/8/layout/default"/>
    <dgm:cxn modelId="{4FEA57BE-4534-445C-AFE3-3A6BEA4CED09}" srcId="{5C47F8FA-13E2-476C-9F9E-EC741DA69CD8}" destId="{D20702CD-1F36-48EB-AB3A-744CC2F9EEDB}" srcOrd="2" destOrd="0" parTransId="{03125E95-9F7F-456F-9BC6-FA966202B8B5}" sibTransId="{74A3FEE0-7754-4E34-B6EB-6BCEE1D1902B}"/>
    <dgm:cxn modelId="{5DBA38DB-49C1-44B6-9F99-9F88257FC365}" type="presOf" srcId="{5C47F8FA-13E2-476C-9F9E-EC741DA69CD8}" destId="{D6BE36EF-CD0E-4F4A-AD77-D9FC1A4522E5}" srcOrd="0" destOrd="0" presId="urn:microsoft.com/office/officeart/2005/8/layout/default"/>
    <dgm:cxn modelId="{E0672491-D3DE-40ED-91F5-18FC86B989EE}" type="presOf" srcId="{D54761CF-4412-45A1-9B5D-112864E3535B}" destId="{BD698F0B-2CE1-42AC-A936-4FC60985E800}" srcOrd="0" destOrd="0" presId="urn:microsoft.com/office/officeart/2005/8/layout/default"/>
    <dgm:cxn modelId="{0A0B89D6-A210-40BA-BC70-CABBEF94B8EE}" type="presOf" srcId="{5975D664-68D0-45BC-8A54-53D152A1343C}" destId="{AF126E8A-061A-4621-B8C9-1A9DB032BDC5}" srcOrd="0" destOrd="0" presId="urn:microsoft.com/office/officeart/2005/8/layout/default"/>
    <dgm:cxn modelId="{E0C31CF2-FE04-4045-885C-6AFF17BBAC73}" type="presOf" srcId="{D20702CD-1F36-48EB-AB3A-744CC2F9EEDB}" destId="{B5727EF7-51A1-41CC-970D-9DF8D95B98C7}" srcOrd="0" destOrd="0" presId="urn:microsoft.com/office/officeart/2005/8/layout/default"/>
    <dgm:cxn modelId="{060C4C14-520A-4AD6-9531-16D1C72349A0}" srcId="{5C47F8FA-13E2-476C-9F9E-EC741DA69CD8}" destId="{5975D664-68D0-45BC-8A54-53D152A1343C}" srcOrd="1" destOrd="0" parTransId="{E05ACD12-C93E-4040-87D0-550FE1349494}" sibTransId="{16E61387-FA5F-4DE7-A7EE-4797736EF19D}"/>
    <dgm:cxn modelId="{FA62FA28-E03A-4D57-B645-3987468AFD97}" type="presParOf" srcId="{D6BE36EF-CD0E-4F4A-AD77-D9FC1A4522E5}" destId="{BD698F0B-2CE1-42AC-A936-4FC60985E800}" srcOrd="0" destOrd="0" presId="urn:microsoft.com/office/officeart/2005/8/layout/default"/>
    <dgm:cxn modelId="{44FF11A6-36C2-4E6A-97BE-C64AC5177485}" type="presParOf" srcId="{D6BE36EF-CD0E-4F4A-AD77-D9FC1A4522E5}" destId="{70D6A269-FB73-4675-AC75-AEEBE46E3CE5}" srcOrd="1" destOrd="0" presId="urn:microsoft.com/office/officeart/2005/8/layout/default"/>
    <dgm:cxn modelId="{9FD6D341-071A-4C44-84B7-16097EFACA00}" type="presParOf" srcId="{D6BE36EF-CD0E-4F4A-AD77-D9FC1A4522E5}" destId="{AF126E8A-061A-4621-B8C9-1A9DB032BDC5}" srcOrd="2" destOrd="0" presId="urn:microsoft.com/office/officeart/2005/8/layout/default"/>
    <dgm:cxn modelId="{53C860B8-09BC-44FF-ACFC-65F93A404DEE}" type="presParOf" srcId="{D6BE36EF-CD0E-4F4A-AD77-D9FC1A4522E5}" destId="{4DED1404-2A55-46AC-B5F1-26EF32C6F887}" srcOrd="3" destOrd="0" presId="urn:microsoft.com/office/officeart/2005/8/layout/default"/>
    <dgm:cxn modelId="{B8BF1250-19A8-4A4F-8242-B24AA8C89563}" type="presParOf" srcId="{D6BE36EF-CD0E-4F4A-AD77-D9FC1A4522E5}" destId="{B5727EF7-51A1-41CC-970D-9DF8D95B98C7}" srcOrd="4" destOrd="0" presId="urn:microsoft.com/office/officeart/2005/8/layout/default"/>
    <dgm:cxn modelId="{262B4502-6419-4E59-A77D-BBD21440B6CE}" type="presParOf" srcId="{D6BE36EF-CD0E-4F4A-AD77-D9FC1A4522E5}" destId="{6422E2EF-3EAA-4CC6-A02E-8210146BBA4D}" srcOrd="5" destOrd="0" presId="urn:microsoft.com/office/officeart/2005/8/layout/default"/>
    <dgm:cxn modelId="{F89C5E93-7A0F-4B37-ABF5-60F2D172042D}" type="presParOf" srcId="{D6BE36EF-CD0E-4F4A-AD77-D9FC1A4522E5}" destId="{CF5D582D-429F-486B-8FDF-F1D95EB1015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6D59BF-279B-4720-BC0C-96BC0D88E96A}" type="doc">
      <dgm:prSet loTypeId="urn:microsoft.com/office/officeart/2008/layout/PictureAccentList" loCatId="picture" qsTypeId="urn:microsoft.com/office/officeart/2005/8/quickstyle/simple1" qsCatId="simple" csTypeId="urn:microsoft.com/office/officeart/2005/8/colors/accent5_1" csCatId="accent5" phldr="1"/>
      <dgm:spPr/>
      <dgm:t>
        <a:bodyPr/>
        <a:lstStyle/>
        <a:p>
          <a:endParaRPr lang="el-GR"/>
        </a:p>
      </dgm:t>
    </dgm:pt>
    <dgm:pt modelId="{F6D6DA66-3F61-4927-A924-60C1D9C0796B}">
      <dgm:prSet phldrT="[Κείμενο]" custT="1"/>
      <dgm:spPr/>
      <dgm:t>
        <a:bodyPr/>
        <a:lstStyle/>
        <a:p>
          <a:r>
            <a:rPr lang="el-GR" sz="1600" b="1" dirty="0"/>
            <a:t>Μέση ετήσια μεταβολή του κύκλου εργασιών </a:t>
          </a:r>
        </a:p>
      </dgm:t>
    </dgm:pt>
    <dgm:pt modelId="{31571D68-C6A2-466E-8688-377CDFD38D42}" type="parTrans" cxnId="{D840E875-C184-4CA5-9BD9-05C596D2E7B4}">
      <dgm:prSet/>
      <dgm:spPr/>
      <dgm:t>
        <a:bodyPr/>
        <a:lstStyle/>
        <a:p>
          <a:endParaRPr lang="el-GR"/>
        </a:p>
      </dgm:t>
    </dgm:pt>
    <dgm:pt modelId="{F67CC43A-6998-4FAE-BBC6-D7C2F083EB1C}" type="sibTrans" cxnId="{D840E875-C184-4CA5-9BD9-05C596D2E7B4}">
      <dgm:prSet/>
      <dgm:spPr/>
      <dgm:t>
        <a:bodyPr/>
        <a:lstStyle/>
        <a:p>
          <a:endParaRPr lang="el-GR"/>
        </a:p>
      </dgm:t>
    </dgm:pt>
    <dgm:pt modelId="{76C82BA0-B9CB-4734-A71B-57867E8D9161}">
      <dgm:prSet phldrT="[Κείμενο]" custT="1"/>
      <dgm:spPr>
        <a:noFill/>
        <a:ln>
          <a:noFill/>
        </a:ln>
      </dgm:spPr>
      <dgm:t>
        <a:bodyPr/>
        <a:lstStyle/>
        <a:p>
          <a:pPr algn="l"/>
          <a:r>
            <a:rPr lang="el-GR" sz="1600" dirty="0"/>
            <a:t>αύξηση μεγαλύτερη του 5%</a:t>
          </a:r>
        </a:p>
      </dgm:t>
    </dgm:pt>
    <dgm:pt modelId="{405132B3-C117-414F-A53B-73C6C72304B4}" type="parTrans" cxnId="{FAFBCB3C-4A3B-4797-90C5-F15F779AC299}">
      <dgm:prSet/>
      <dgm:spPr/>
      <dgm:t>
        <a:bodyPr/>
        <a:lstStyle/>
        <a:p>
          <a:endParaRPr lang="el-GR"/>
        </a:p>
      </dgm:t>
    </dgm:pt>
    <dgm:pt modelId="{9209F384-797F-470D-A89F-D3AFCF208A34}" type="sibTrans" cxnId="{FAFBCB3C-4A3B-4797-90C5-F15F779AC299}">
      <dgm:prSet/>
      <dgm:spPr/>
      <dgm:t>
        <a:bodyPr/>
        <a:lstStyle/>
        <a:p>
          <a:endParaRPr lang="el-GR"/>
        </a:p>
      </dgm:t>
    </dgm:pt>
    <dgm:pt modelId="{E22BF65F-0FEA-4636-85FE-2913A99414B7}">
      <dgm:prSet phldrT="[Κείμενο]" custT="1"/>
      <dgm:spPr/>
      <dgm:t>
        <a:bodyPr/>
        <a:lstStyle/>
        <a:p>
          <a:r>
            <a:rPr lang="el-GR" sz="1600" b="1" dirty="0"/>
            <a:t>Απόδοση των απασχολούμενων κεφαλαίων (</a:t>
          </a:r>
          <a:r>
            <a:rPr lang="en-US" sz="1600" b="1" dirty="0"/>
            <a:t>ROI)</a:t>
          </a:r>
          <a:endParaRPr lang="el-GR" sz="1600" b="1" dirty="0"/>
        </a:p>
      </dgm:t>
    </dgm:pt>
    <dgm:pt modelId="{2C54DD0E-6C18-4711-9449-2A6683168B87}" type="parTrans" cxnId="{FDDC6ACF-D035-4A08-90CB-59D7F557DD59}">
      <dgm:prSet/>
      <dgm:spPr/>
      <dgm:t>
        <a:bodyPr/>
        <a:lstStyle/>
        <a:p>
          <a:endParaRPr lang="el-GR"/>
        </a:p>
      </dgm:t>
    </dgm:pt>
    <dgm:pt modelId="{685541B9-2B28-44C2-95B8-2A14DAB9BC21}" type="sibTrans" cxnId="{FDDC6ACF-D035-4A08-90CB-59D7F557DD59}">
      <dgm:prSet/>
      <dgm:spPr/>
      <dgm:t>
        <a:bodyPr/>
        <a:lstStyle/>
        <a:p>
          <a:endParaRPr lang="el-GR"/>
        </a:p>
      </dgm:t>
    </dgm:pt>
    <dgm:pt modelId="{DEDD3688-B4A4-4FA3-A76F-4ACD43FDD0D6}">
      <dgm:prSet phldrT="[Κείμενο]" custT="1"/>
      <dgm:spPr>
        <a:ln>
          <a:noFill/>
        </a:ln>
      </dgm:spPr>
      <dgm:t>
        <a:bodyPr/>
        <a:lstStyle/>
        <a:p>
          <a:pPr algn="l"/>
          <a:r>
            <a:rPr lang="el-GR" sz="1600" dirty="0"/>
            <a:t>&gt; 15%</a:t>
          </a:r>
        </a:p>
      </dgm:t>
    </dgm:pt>
    <dgm:pt modelId="{EFE9FD07-9E77-4C1D-9BB5-550A78F1923C}" type="parTrans" cxnId="{4FE5A672-D29A-4814-9294-407437F8DEBC}">
      <dgm:prSet/>
      <dgm:spPr/>
      <dgm:t>
        <a:bodyPr/>
        <a:lstStyle/>
        <a:p>
          <a:endParaRPr lang="el-GR"/>
        </a:p>
      </dgm:t>
    </dgm:pt>
    <dgm:pt modelId="{5AD0389C-43CD-494E-B149-9AAF3A3C2230}" type="sibTrans" cxnId="{4FE5A672-D29A-4814-9294-407437F8DEBC}">
      <dgm:prSet/>
      <dgm:spPr/>
      <dgm:t>
        <a:bodyPr/>
        <a:lstStyle/>
        <a:p>
          <a:endParaRPr lang="el-GR"/>
        </a:p>
      </dgm:t>
    </dgm:pt>
    <dgm:pt modelId="{97A3448C-2DE5-4735-8DDB-FBC333E75214}">
      <dgm:prSet phldrT="[Κείμενο]" custT="1"/>
      <dgm:spPr>
        <a:ln>
          <a:noFill/>
        </a:ln>
      </dgm:spPr>
      <dgm:t>
        <a:bodyPr/>
        <a:lstStyle/>
        <a:p>
          <a:pPr algn="l"/>
          <a:r>
            <a:rPr lang="el-GR" sz="1600" dirty="0"/>
            <a:t>0%  έως 15%</a:t>
          </a:r>
        </a:p>
      </dgm:t>
    </dgm:pt>
    <dgm:pt modelId="{E193AC25-1F6B-4AD3-B8EB-F4C9C07FC07F}" type="parTrans" cxnId="{4DA4BAED-59C7-4B11-8E31-5729E57B3E47}">
      <dgm:prSet/>
      <dgm:spPr/>
      <dgm:t>
        <a:bodyPr/>
        <a:lstStyle/>
        <a:p>
          <a:endParaRPr lang="el-GR"/>
        </a:p>
      </dgm:t>
    </dgm:pt>
    <dgm:pt modelId="{155EAB1B-AD98-4A69-86DC-68490FD3C233}" type="sibTrans" cxnId="{4DA4BAED-59C7-4B11-8E31-5729E57B3E47}">
      <dgm:prSet/>
      <dgm:spPr/>
      <dgm:t>
        <a:bodyPr/>
        <a:lstStyle/>
        <a:p>
          <a:endParaRPr lang="el-GR"/>
        </a:p>
      </dgm:t>
    </dgm:pt>
    <dgm:pt modelId="{08540DA2-5946-43F4-8548-4817F97F219F}">
      <dgm:prSet custT="1"/>
      <dgm:spPr/>
      <dgm:t>
        <a:bodyPr/>
        <a:lstStyle/>
        <a:p>
          <a:pPr marL="355600" indent="0" algn="l">
            <a:spcAft>
              <a:spcPts val="0"/>
            </a:spcAft>
          </a:pPr>
          <a:r>
            <a:rPr lang="el-GR" sz="1600" b="1" u="none" dirty="0"/>
            <a:t>Καθαρός </a:t>
          </a:r>
          <a:endParaRPr lang="en-US" sz="1600" b="1" u="none" dirty="0"/>
        </a:p>
        <a:p>
          <a:pPr marL="355600" indent="0" algn="l">
            <a:spcAft>
              <a:spcPct val="35000"/>
            </a:spcAft>
          </a:pPr>
          <a:r>
            <a:rPr lang="el-GR" sz="1600" b="1" u="none" dirty="0"/>
            <a:t>Δανεισμός </a:t>
          </a:r>
        </a:p>
        <a:p>
          <a:pPr algn="ctr">
            <a:spcAft>
              <a:spcPct val="35000"/>
            </a:spcAft>
          </a:pPr>
          <a:r>
            <a:rPr lang="en-US" sz="1600" b="1" dirty="0"/>
            <a:t>                   EBITDA</a:t>
          </a:r>
          <a:endParaRPr lang="el-GR" sz="1600" b="1" dirty="0"/>
        </a:p>
      </dgm:t>
    </dgm:pt>
    <dgm:pt modelId="{39E5AB9B-CDBB-4D67-BE90-0EAA1476F443}" type="parTrans" cxnId="{90F0B9C6-73AE-4523-B78E-C63493DDF7E7}">
      <dgm:prSet/>
      <dgm:spPr/>
      <dgm:t>
        <a:bodyPr/>
        <a:lstStyle/>
        <a:p>
          <a:endParaRPr lang="el-GR"/>
        </a:p>
      </dgm:t>
    </dgm:pt>
    <dgm:pt modelId="{811FC0E1-BF03-4EEC-9714-FDC563FB193D}" type="sibTrans" cxnId="{90F0B9C6-73AE-4523-B78E-C63493DDF7E7}">
      <dgm:prSet/>
      <dgm:spPr/>
      <dgm:t>
        <a:bodyPr/>
        <a:lstStyle/>
        <a:p>
          <a:endParaRPr lang="el-GR"/>
        </a:p>
      </dgm:t>
    </dgm:pt>
    <dgm:pt modelId="{2E972C08-D9C5-4720-B26A-52752A90BA35}">
      <dgm:prSet custT="1"/>
      <dgm:spPr>
        <a:noFill/>
        <a:ln>
          <a:noFill/>
        </a:ln>
      </dgm:spPr>
      <dgm:t>
        <a:bodyPr/>
        <a:lstStyle/>
        <a:p>
          <a:pPr algn="l"/>
          <a:r>
            <a:rPr lang="el-GR" sz="1600" dirty="0"/>
            <a:t>Μεταβολή μικρότερη του -5%</a:t>
          </a:r>
        </a:p>
      </dgm:t>
    </dgm:pt>
    <dgm:pt modelId="{6DA93957-EB8C-4C67-9A97-6527B1178CE6}" type="parTrans" cxnId="{1A4D559C-3520-451C-A286-CF994F28F268}">
      <dgm:prSet/>
      <dgm:spPr/>
      <dgm:t>
        <a:bodyPr/>
        <a:lstStyle/>
        <a:p>
          <a:endParaRPr lang="el-GR"/>
        </a:p>
      </dgm:t>
    </dgm:pt>
    <dgm:pt modelId="{E8C42CF7-079F-479B-B5B6-6E28E0D46BEE}" type="sibTrans" cxnId="{1A4D559C-3520-451C-A286-CF994F28F268}">
      <dgm:prSet/>
      <dgm:spPr/>
      <dgm:t>
        <a:bodyPr/>
        <a:lstStyle/>
        <a:p>
          <a:endParaRPr lang="el-GR"/>
        </a:p>
      </dgm:t>
    </dgm:pt>
    <dgm:pt modelId="{CB2C5524-8C5D-454E-B9B7-A03B818EAA97}">
      <dgm:prSet custT="1"/>
      <dgm:spPr>
        <a:ln>
          <a:noFill/>
        </a:ln>
      </dgm:spPr>
      <dgm:t>
        <a:bodyPr/>
        <a:lstStyle/>
        <a:p>
          <a:pPr algn="l"/>
          <a:r>
            <a:rPr lang="el-GR" sz="1600" dirty="0"/>
            <a:t>&lt; 0%</a:t>
          </a:r>
        </a:p>
      </dgm:t>
    </dgm:pt>
    <dgm:pt modelId="{4E469BB4-B2C4-4B68-AA5D-80EF404BE223}" type="parTrans" cxnId="{C679B970-D5ED-4D32-A137-D225D04E894F}">
      <dgm:prSet/>
      <dgm:spPr/>
      <dgm:t>
        <a:bodyPr/>
        <a:lstStyle/>
        <a:p>
          <a:endParaRPr lang="el-GR"/>
        </a:p>
      </dgm:t>
    </dgm:pt>
    <dgm:pt modelId="{D7F61165-2619-43BC-B44A-E0894E0D827E}" type="sibTrans" cxnId="{C679B970-D5ED-4D32-A137-D225D04E894F}">
      <dgm:prSet/>
      <dgm:spPr/>
      <dgm:t>
        <a:bodyPr/>
        <a:lstStyle/>
        <a:p>
          <a:endParaRPr lang="el-GR"/>
        </a:p>
      </dgm:t>
    </dgm:pt>
    <dgm:pt modelId="{0CC66FE0-62E9-481B-85FA-0274DE228C0B}">
      <dgm:prSet custT="1"/>
      <dgm:spPr>
        <a:ln>
          <a:noFill/>
        </a:ln>
      </dgm:spPr>
      <dgm:t>
        <a:bodyPr/>
        <a:lstStyle/>
        <a:p>
          <a:pPr algn="l"/>
          <a:r>
            <a:rPr lang="el-GR" sz="1600" dirty="0"/>
            <a:t>&lt; 1,5</a:t>
          </a:r>
        </a:p>
      </dgm:t>
    </dgm:pt>
    <dgm:pt modelId="{04FB3069-4D50-4161-8BDC-1DA6CB0CAA9E}" type="parTrans" cxnId="{6DFE2F66-AAD4-4BA8-8EDD-0700E47DE89E}">
      <dgm:prSet/>
      <dgm:spPr/>
      <dgm:t>
        <a:bodyPr/>
        <a:lstStyle/>
        <a:p>
          <a:endParaRPr lang="el-GR"/>
        </a:p>
      </dgm:t>
    </dgm:pt>
    <dgm:pt modelId="{06A5E1B1-F864-47A7-8E1E-F908F39B1DE1}" type="sibTrans" cxnId="{6DFE2F66-AAD4-4BA8-8EDD-0700E47DE89E}">
      <dgm:prSet/>
      <dgm:spPr/>
      <dgm:t>
        <a:bodyPr/>
        <a:lstStyle/>
        <a:p>
          <a:endParaRPr lang="el-GR"/>
        </a:p>
      </dgm:t>
    </dgm:pt>
    <dgm:pt modelId="{5BAC5FFC-44BD-42B5-960F-57A7772E0D42}">
      <dgm:prSet custT="1"/>
      <dgm:spPr>
        <a:ln>
          <a:noFill/>
        </a:ln>
      </dgm:spPr>
      <dgm:t>
        <a:bodyPr/>
        <a:lstStyle/>
        <a:p>
          <a:pPr algn="l"/>
          <a:r>
            <a:rPr lang="el-GR" sz="1600" dirty="0"/>
            <a:t>1,5 έως 5</a:t>
          </a:r>
        </a:p>
      </dgm:t>
    </dgm:pt>
    <dgm:pt modelId="{C23E4E97-377C-425F-AD3F-7679E18BF3E2}" type="parTrans" cxnId="{BCDBC758-2856-40DA-B21B-C95B75E8C1E7}">
      <dgm:prSet/>
      <dgm:spPr/>
      <dgm:t>
        <a:bodyPr/>
        <a:lstStyle/>
        <a:p>
          <a:endParaRPr lang="el-GR"/>
        </a:p>
      </dgm:t>
    </dgm:pt>
    <dgm:pt modelId="{937C4B09-7AC1-4352-8F13-6EC930A5EA61}" type="sibTrans" cxnId="{BCDBC758-2856-40DA-B21B-C95B75E8C1E7}">
      <dgm:prSet/>
      <dgm:spPr/>
      <dgm:t>
        <a:bodyPr/>
        <a:lstStyle/>
        <a:p>
          <a:endParaRPr lang="el-GR"/>
        </a:p>
      </dgm:t>
    </dgm:pt>
    <dgm:pt modelId="{8FF9EC5A-6A07-475D-A868-04F8E960F725}">
      <dgm:prSet custT="1"/>
      <dgm:spPr>
        <a:ln>
          <a:noFill/>
        </a:ln>
      </dgm:spPr>
      <dgm:t>
        <a:bodyPr/>
        <a:lstStyle/>
        <a:p>
          <a:pPr algn="l"/>
          <a:r>
            <a:rPr lang="el-GR" sz="1600" dirty="0"/>
            <a:t>&gt; 5 </a:t>
          </a:r>
        </a:p>
      </dgm:t>
    </dgm:pt>
    <dgm:pt modelId="{D72AE2DE-0C61-4299-AB86-2D26F7219315}" type="parTrans" cxnId="{66CF561E-4DE3-4A67-A61C-A6ECFC295192}">
      <dgm:prSet/>
      <dgm:spPr/>
      <dgm:t>
        <a:bodyPr/>
        <a:lstStyle/>
        <a:p>
          <a:endParaRPr lang="el-GR"/>
        </a:p>
      </dgm:t>
    </dgm:pt>
    <dgm:pt modelId="{302A9DCE-7CAA-4C24-AB69-6E6BC661C2A2}" type="sibTrans" cxnId="{66CF561E-4DE3-4A67-A61C-A6ECFC295192}">
      <dgm:prSet/>
      <dgm:spPr/>
      <dgm:t>
        <a:bodyPr/>
        <a:lstStyle/>
        <a:p>
          <a:endParaRPr lang="el-GR"/>
        </a:p>
      </dgm:t>
    </dgm:pt>
    <dgm:pt modelId="{06AC937E-95BC-4AF6-9232-531D45214FCE}">
      <dgm:prSet custT="1"/>
      <dgm:spPr>
        <a:noFill/>
        <a:ln>
          <a:noFill/>
        </a:ln>
      </dgm:spPr>
      <dgm:t>
        <a:bodyPr/>
        <a:lstStyle/>
        <a:p>
          <a:pPr algn="l"/>
          <a:r>
            <a:rPr lang="el-GR" sz="1600" dirty="0"/>
            <a:t>Μεταβολή μεταξύ -5% και +5%</a:t>
          </a:r>
        </a:p>
      </dgm:t>
    </dgm:pt>
    <dgm:pt modelId="{B704911D-CB52-4C85-A698-7C90BA8CE829}" type="parTrans" cxnId="{72B189AF-781F-49A2-BB0F-D133CF75B954}">
      <dgm:prSet/>
      <dgm:spPr/>
      <dgm:t>
        <a:bodyPr/>
        <a:lstStyle/>
        <a:p>
          <a:endParaRPr lang="el-GR"/>
        </a:p>
      </dgm:t>
    </dgm:pt>
    <dgm:pt modelId="{E4501B69-856D-4425-9E8F-4D028359BDE2}" type="sibTrans" cxnId="{72B189AF-781F-49A2-BB0F-D133CF75B954}">
      <dgm:prSet/>
      <dgm:spPr/>
      <dgm:t>
        <a:bodyPr/>
        <a:lstStyle/>
        <a:p>
          <a:endParaRPr lang="el-GR"/>
        </a:p>
      </dgm:t>
    </dgm:pt>
    <dgm:pt modelId="{CE34FEF3-7202-4532-9006-8A3BFE5BFF42}" type="pres">
      <dgm:prSet presAssocID="{B06D59BF-279B-4720-BC0C-96BC0D88E96A}" presName="layout" presStyleCnt="0">
        <dgm:presLayoutVars>
          <dgm:chMax/>
          <dgm:chPref/>
          <dgm:dir/>
          <dgm:animOne val="branch"/>
          <dgm:animLvl val="lvl"/>
          <dgm:resizeHandles/>
        </dgm:presLayoutVars>
      </dgm:prSet>
      <dgm:spPr/>
      <dgm:t>
        <a:bodyPr/>
        <a:lstStyle/>
        <a:p>
          <a:endParaRPr lang="el-GR"/>
        </a:p>
      </dgm:t>
    </dgm:pt>
    <dgm:pt modelId="{4C48CC06-0282-4DE7-BD60-4AF00464E3AF}" type="pres">
      <dgm:prSet presAssocID="{F6D6DA66-3F61-4927-A924-60C1D9C0796B}" presName="root" presStyleCnt="0">
        <dgm:presLayoutVars>
          <dgm:chMax/>
          <dgm:chPref val="4"/>
        </dgm:presLayoutVars>
      </dgm:prSet>
      <dgm:spPr/>
    </dgm:pt>
    <dgm:pt modelId="{F9C15605-A26C-4D6C-8656-9E2D00834159}" type="pres">
      <dgm:prSet presAssocID="{F6D6DA66-3F61-4927-A924-60C1D9C0796B}" presName="rootComposite" presStyleCnt="0">
        <dgm:presLayoutVars/>
      </dgm:prSet>
      <dgm:spPr/>
    </dgm:pt>
    <dgm:pt modelId="{F67BA7D6-7887-4F8B-952A-E4AC5FAE3C94}" type="pres">
      <dgm:prSet presAssocID="{F6D6DA66-3F61-4927-A924-60C1D9C0796B}" presName="rootText" presStyleLbl="node0" presStyleIdx="0" presStyleCnt="3" custScaleY="406560" custLinFactNeighborX="-996">
        <dgm:presLayoutVars>
          <dgm:chMax/>
          <dgm:chPref val="4"/>
        </dgm:presLayoutVars>
      </dgm:prSet>
      <dgm:spPr/>
      <dgm:t>
        <a:bodyPr/>
        <a:lstStyle/>
        <a:p>
          <a:endParaRPr lang="el-GR"/>
        </a:p>
      </dgm:t>
    </dgm:pt>
    <dgm:pt modelId="{FC2B1572-0139-43DE-B63B-0E989FD2CDD7}" type="pres">
      <dgm:prSet presAssocID="{F6D6DA66-3F61-4927-A924-60C1D9C0796B}" presName="childShape" presStyleCnt="0">
        <dgm:presLayoutVars>
          <dgm:chMax val="0"/>
          <dgm:chPref val="0"/>
        </dgm:presLayoutVars>
      </dgm:prSet>
      <dgm:spPr/>
    </dgm:pt>
    <dgm:pt modelId="{A39972A2-47D8-4A6E-808D-E63E848D0C01}" type="pres">
      <dgm:prSet presAssocID="{76C82BA0-B9CB-4734-A71B-57867E8D9161}" presName="childComposite" presStyleCnt="0">
        <dgm:presLayoutVars>
          <dgm:chMax val="0"/>
          <dgm:chPref val="0"/>
        </dgm:presLayoutVars>
      </dgm:prSet>
      <dgm:spPr/>
    </dgm:pt>
    <dgm:pt modelId="{22EE94C9-00B8-495C-B488-1FF98060D58C}" type="pres">
      <dgm:prSet presAssocID="{76C82BA0-B9CB-4734-A71B-57867E8D9161}" presName="Image" presStyleLbl="node1" presStyleIdx="0" presStyleCnt="9" custScaleX="326644" custScaleY="219321" custLinFactNeighborX="-24511"/>
      <dgm:spPr>
        <a:blipFill>
          <a:blip xmlns:r="http://schemas.openxmlformats.org/officeDocument/2006/relationships" r:embed="rId1"/>
          <a:stretch>
            <a:fillRect/>
          </a:stretch>
        </a:blipFill>
        <a:ln>
          <a:noFill/>
        </a:ln>
      </dgm:spPr>
    </dgm:pt>
    <dgm:pt modelId="{D4E60B89-600F-463F-95AF-CCAB61CE36D1}" type="pres">
      <dgm:prSet presAssocID="{76C82BA0-B9CB-4734-A71B-57867E8D9161}" presName="childText" presStyleLbl="lnNode1" presStyleIdx="0" presStyleCnt="9" custScaleX="88854" custScaleY="399401">
        <dgm:presLayoutVars>
          <dgm:chMax val="0"/>
          <dgm:chPref val="0"/>
          <dgm:bulletEnabled val="1"/>
        </dgm:presLayoutVars>
      </dgm:prSet>
      <dgm:spPr/>
      <dgm:t>
        <a:bodyPr/>
        <a:lstStyle/>
        <a:p>
          <a:endParaRPr lang="el-GR"/>
        </a:p>
      </dgm:t>
    </dgm:pt>
    <dgm:pt modelId="{713CB912-399C-4965-8E63-02F194ADD364}" type="pres">
      <dgm:prSet presAssocID="{06AC937E-95BC-4AF6-9232-531D45214FCE}" presName="childComposite" presStyleCnt="0">
        <dgm:presLayoutVars>
          <dgm:chMax val="0"/>
          <dgm:chPref val="0"/>
        </dgm:presLayoutVars>
      </dgm:prSet>
      <dgm:spPr/>
    </dgm:pt>
    <dgm:pt modelId="{82DBAE99-85A0-435C-847B-5FC462FB5DCB}" type="pres">
      <dgm:prSet presAssocID="{06AC937E-95BC-4AF6-9232-531D45214FCE}" presName="Image" presStyleLbl="node1" presStyleIdx="1" presStyleCnt="9" custScaleX="326975" custScaleY="218852" custLinFactNeighborX="-21447"/>
      <dgm:spPr>
        <a:blipFill>
          <a:blip xmlns:r="http://schemas.openxmlformats.org/officeDocument/2006/relationships" r:embed="rId2"/>
          <a:stretch>
            <a:fillRect/>
          </a:stretch>
        </a:blipFill>
        <a:ln>
          <a:noFill/>
        </a:ln>
      </dgm:spPr>
    </dgm:pt>
    <dgm:pt modelId="{7C44E955-1CB8-4E35-8921-1AEE5A2136D5}" type="pres">
      <dgm:prSet presAssocID="{06AC937E-95BC-4AF6-9232-531D45214FCE}" presName="childText" presStyleLbl="lnNode1" presStyleIdx="1" presStyleCnt="9" custScaleX="88854" custScaleY="399401">
        <dgm:presLayoutVars>
          <dgm:chMax val="0"/>
          <dgm:chPref val="0"/>
          <dgm:bulletEnabled val="1"/>
        </dgm:presLayoutVars>
      </dgm:prSet>
      <dgm:spPr/>
      <dgm:t>
        <a:bodyPr/>
        <a:lstStyle/>
        <a:p>
          <a:endParaRPr lang="el-GR"/>
        </a:p>
      </dgm:t>
    </dgm:pt>
    <dgm:pt modelId="{E409C4C8-4149-44AE-BAE0-82919350A472}" type="pres">
      <dgm:prSet presAssocID="{2E972C08-D9C5-4720-B26A-52752A90BA35}" presName="childComposite" presStyleCnt="0">
        <dgm:presLayoutVars>
          <dgm:chMax val="0"/>
          <dgm:chPref val="0"/>
        </dgm:presLayoutVars>
      </dgm:prSet>
      <dgm:spPr/>
    </dgm:pt>
    <dgm:pt modelId="{1728825B-7B3C-48C2-96FA-AB3FF74328B6}" type="pres">
      <dgm:prSet presAssocID="{2E972C08-D9C5-4720-B26A-52752A90BA35}" presName="Image" presStyleLbl="node1" presStyleIdx="2" presStyleCnt="9" custScaleX="326975" custScaleY="218852" custLinFactNeighborX="-24511"/>
      <dgm:spPr>
        <a:blipFill>
          <a:blip xmlns:r="http://schemas.openxmlformats.org/officeDocument/2006/relationships" r:embed="rId3"/>
          <a:stretch>
            <a:fillRect/>
          </a:stretch>
        </a:blipFill>
        <a:ln>
          <a:noFill/>
        </a:ln>
      </dgm:spPr>
    </dgm:pt>
    <dgm:pt modelId="{20DEA669-D4C4-4806-9EE9-1C6E19D4C5DE}" type="pres">
      <dgm:prSet presAssocID="{2E972C08-D9C5-4720-B26A-52752A90BA35}" presName="childText" presStyleLbl="lnNode1" presStyleIdx="2" presStyleCnt="9" custScaleX="88854" custScaleY="399401">
        <dgm:presLayoutVars>
          <dgm:chMax val="0"/>
          <dgm:chPref val="0"/>
          <dgm:bulletEnabled val="1"/>
        </dgm:presLayoutVars>
      </dgm:prSet>
      <dgm:spPr/>
      <dgm:t>
        <a:bodyPr/>
        <a:lstStyle/>
        <a:p>
          <a:endParaRPr lang="el-GR"/>
        </a:p>
      </dgm:t>
    </dgm:pt>
    <dgm:pt modelId="{24F61C75-0941-4A31-9780-7B2FDA244AF2}" type="pres">
      <dgm:prSet presAssocID="{E22BF65F-0FEA-4636-85FE-2913A99414B7}" presName="root" presStyleCnt="0">
        <dgm:presLayoutVars>
          <dgm:chMax/>
          <dgm:chPref val="4"/>
        </dgm:presLayoutVars>
      </dgm:prSet>
      <dgm:spPr/>
    </dgm:pt>
    <dgm:pt modelId="{820108B0-98F1-43D7-A369-25E45F8E84D0}" type="pres">
      <dgm:prSet presAssocID="{E22BF65F-0FEA-4636-85FE-2913A99414B7}" presName="rootComposite" presStyleCnt="0">
        <dgm:presLayoutVars/>
      </dgm:prSet>
      <dgm:spPr/>
    </dgm:pt>
    <dgm:pt modelId="{8D835179-094E-4261-A30D-99FB0F2B872A}" type="pres">
      <dgm:prSet presAssocID="{E22BF65F-0FEA-4636-85FE-2913A99414B7}" presName="rootText" presStyleLbl="node0" presStyleIdx="1" presStyleCnt="3" custScaleY="406560" custLinFactNeighborX="0">
        <dgm:presLayoutVars>
          <dgm:chMax/>
          <dgm:chPref val="4"/>
        </dgm:presLayoutVars>
      </dgm:prSet>
      <dgm:spPr/>
      <dgm:t>
        <a:bodyPr/>
        <a:lstStyle/>
        <a:p>
          <a:endParaRPr lang="el-GR"/>
        </a:p>
      </dgm:t>
    </dgm:pt>
    <dgm:pt modelId="{71429F13-57BC-4391-8DEC-71ED1F69F08F}" type="pres">
      <dgm:prSet presAssocID="{E22BF65F-0FEA-4636-85FE-2913A99414B7}" presName="childShape" presStyleCnt="0">
        <dgm:presLayoutVars>
          <dgm:chMax val="0"/>
          <dgm:chPref val="0"/>
        </dgm:presLayoutVars>
      </dgm:prSet>
      <dgm:spPr/>
    </dgm:pt>
    <dgm:pt modelId="{0961AEDF-6B05-48D0-A999-E3EA0E2C1713}" type="pres">
      <dgm:prSet presAssocID="{DEDD3688-B4A4-4FA3-A76F-4ACD43FDD0D6}" presName="childComposite" presStyleCnt="0">
        <dgm:presLayoutVars>
          <dgm:chMax val="0"/>
          <dgm:chPref val="0"/>
        </dgm:presLayoutVars>
      </dgm:prSet>
      <dgm:spPr/>
    </dgm:pt>
    <dgm:pt modelId="{15357643-A85A-4B61-8DE2-876010EA390E}" type="pres">
      <dgm:prSet presAssocID="{DEDD3688-B4A4-4FA3-A76F-4ACD43FDD0D6}" presName="Image" presStyleLbl="node1" presStyleIdx="3" presStyleCnt="9" custScaleX="203274" custScaleY="112931"/>
      <dgm:spPr>
        <a:noFill/>
        <a:ln>
          <a:noFill/>
        </a:ln>
      </dgm:spPr>
    </dgm:pt>
    <dgm:pt modelId="{D14F451D-D416-4A3A-B5A3-AE8E0704BF90}" type="pres">
      <dgm:prSet presAssocID="{DEDD3688-B4A4-4FA3-A76F-4ACD43FDD0D6}" presName="childText" presStyleLbl="lnNode1" presStyleIdx="3" presStyleCnt="9" custScaleX="88854" custScaleY="399401">
        <dgm:presLayoutVars>
          <dgm:chMax val="0"/>
          <dgm:chPref val="0"/>
          <dgm:bulletEnabled val="1"/>
        </dgm:presLayoutVars>
      </dgm:prSet>
      <dgm:spPr/>
      <dgm:t>
        <a:bodyPr/>
        <a:lstStyle/>
        <a:p>
          <a:endParaRPr lang="el-GR"/>
        </a:p>
      </dgm:t>
    </dgm:pt>
    <dgm:pt modelId="{47E777B7-076B-48AF-97BD-15C55E71713E}" type="pres">
      <dgm:prSet presAssocID="{97A3448C-2DE5-4735-8DDB-FBC333E75214}" presName="childComposite" presStyleCnt="0">
        <dgm:presLayoutVars>
          <dgm:chMax val="0"/>
          <dgm:chPref val="0"/>
        </dgm:presLayoutVars>
      </dgm:prSet>
      <dgm:spPr/>
    </dgm:pt>
    <dgm:pt modelId="{C9793E15-6A73-4E4C-A19A-35BEFFFD7B8A}" type="pres">
      <dgm:prSet presAssocID="{97A3448C-2DE5-4735-8DDB-FBC333E75214}" presName="Image" presStyleLbl="node1" presStyleIdx="4" presStyleCnt="9" custScaleX="203274" custScaleY="112931"/>
      <dgm:spPr>
        <a:noFill/>
        <a:ln>
          <a:noFill/>
        </a:ln>
      </dgm:spPr>
    </dgm:pt>
    <dgm:pt modelId="{38A1D225-4431-4BD2-B831-F39968E5B6C0}" type="pres">
      <dgm:prSet presAssocID="{97A3448C-2DE5-4735-8DDB-FBC333E75214}" presName="childText" presStyleLbl="lnNode1" presStyleIdx="4" presStyleCnt="9" custScaleX="88854" custScaleY="399401">
        <dgm:presLayoutVars>
          <dgm:chMax val="0"/>
          <dgm:chPref val="0"/>
          <dgm:bulletEnabled val="1"/>
        </dgm:presLayoutVars>
      </dgm:prSet>
      <dgm:spPr/>
      <dgm:t>
        <a:bodyPr/>
        <a:lstStyle/>
        <a:p>
          <a:endParaRPr lang="el-GR"/>
        </a:p>
      </dgm:t>
    </dgm:pt>
    <dgm:pt modelId="{27148151-D8CF-4D41-BD24-5256311F4C7F}" type="pres">
      <dgm:prSet presAssocID="{CB2C5524-8C5D-454E-B9B7-A03B818EAA97}" presName="childComposite" presStyleCnt="0">
        <dgm:presLayoutVars>
          <dgm:chMax val="0"/>
          <dgm:chPref val="0"/>
        </dgm:presLayoutVars>
      </dgm:prSet>
      <dgm:spPr/>
    </dgm:pt>
    <dgm:pt modelId="{1767C641-10E9-449B-B39D-05287556F0A3}" type="pres">
      <dgm:prSet presAssocID="{CB2C5524-8C5D-454E-B9B7-A03B818EAA97}" presName="Image" presStyleLbl="node1" presStyleIdx="5" presStyleCnt="9" custScaleX="203274" custScaleY="112931"/>
      <dgm:spPr>
        <a:noFill/>
        <a:ln>
          <a:noFill/>
        </a:ln>
      </dgm:spPr>
    </dgm:pt>
    <dgm:pt modelId="{9CC42D78-2220-4533-9E81-B3A2DC4CCB68}" type="pres">
      <dgm:prSet presAssocID="{CB2C5524-8C5D-454E-B9B7-A03B818EAA97}" presName="childText" presStyleLbl="lnNode1" presStyleIdx="5" presStyleCnt="9" custScaleX="88854" custScaleY="399401">
        <dgm:presLayoutVars>
          <dgm:chMax val="0"/>
          <dgm:chPref val="0"/>
          <dgm:bulletEnabled val="1"/>
        </dgm:presLayoutVars>
      </dgm:prSet>
      <dgm:spPr/>
      <dgm:t>
        <a:bodyPr/>
        <a:lstStyle/>
        <a:p>
          <a:endParaRPr lang="el-GR"/>
        </a:p>
      </dgm:t>
    </dgm:pt>
    <dgm:pt modelId="{F78F1BA1-51A0-47D7-8670-55555F076862}" type="pres">
      <dgm:prSet presAssocID="{08540DA2-5946-43F4-8548-4817F97F219F}" presName="root" presStyleCnt="0">
        <dgm:presLayoutVars>
          <dgm:chMax/>
          <dgm:chPref val="4"/>
        </dgm:presLayoutVars>
      </dgm:prSet>
      <dgm:spPr/>
    </dgm:pt>
    <dgm:pt modelId="{02F45532-A384-41D9-BB43-B62A4502C8CA}" type="pres">
      <dgm:prSet presAssocID="{08540DA2-5946-43F4-8548-4817F97F219F}" presName="rootComposite" presStyleCnt="0">
        <dgm:presLayoutVars/>
      </dgm:prSet>
      <dgm:spPr/>
    </dgm:pt>
    <dgm:pt modelId="{FC184F44-C990-48A0-A594-826F30AEE90F}" type="pres">
      <dgm:prSet presAssocID="{08540DA2-5946-43F4-8548-4817F97F219F}" presName="rootText" presStyleLbl="node0" presStyleIdx="2" presStyleCnt="3" custScaleY="406560">
        <dgm:presLayoutVars>
          <dgm:chMax/>
          <dgm:chPref val="4"/>
        </dgm:presLayoutVars>
      </dgm:prSet>
      <dgm:spPr/>
      <dgm:t>
        <a:bodyPr/>
        <a:lstStyle/>
        <a:p>
          <a:endParaRPr lang="el-GR"/>
        </a:p>
      </dgm:t>
    </dgm:pt>
    <dgm:pt modelId="{596EA48C-9995-410D-BB2E-E46DADA216C6}" type="pres">
      <dgm:prSet presAssocID="{08540DA2-5946-43F4-8548-4817F97F219F}" presName="childShape" presStyleCnt="0">
        <dgm:presLayoutVars>
          <dgm:chMax val="0"/>
          <dgm:chPref val="0"/>
        </dgm:presLayoutVars>
      </dgm:prSet>
      <dgm:spPr/>
    </dgm:pt>
    <dgm:pt modelId="{ADFC32D1-5B2A-45F2-BFCB-BBBEF1913E82}" type="pres">
      <dgm:prSet presAssocID="{0CC66FE0-62E9-481B-85FA-0274DE228C0B}" presName="childComposite" presStyleCnt="0">
        <dgm:presLayoutVars>
          <dgm:chMax val="0"/>
          <dgm:chPref val="0"/>
        </dgm:presLayoutVars>
      </dgm:prSet>
      <dgm:spPr/>
    </dgm:pt>
    <dgm:pt modelId="{47A05F19-0D8B-4C2E-AD31-FC50ED0DCA5E}" type="pres">
      <dgm:prSet presAssocID="{0CC66FE0-62E9-481B-85FA-0274DE228C0B}" presName="Image" presStyleLbl="node1" presStyleIdx="6" presStyleCnt="9" custScaleX="203274" custScaleY="112931"/>
      <dgm:spPr>
        <a:noFill/>
        <a:ln>
          <a:noFill/>
        </a:ln>
      </dgm:spPr>
    </dgm:pt>
    <dgm:pt modelId="{B76623F7-63E7-4FD4-BF55-E0DF08EFBF3E}" type="pres">
      <dgm:prSet presAssocID="{0CC66FE0-62E9-481B-85FA-0274DE228C0B}" presName="childText" presStyleLbl="lnNode1" presStyleIdx="6" presStyleCnt="9" custScaleX="88854" custScaleY="399401">
        <dgm:presLayoutVars>
          <dgm:chMax val="0"/>
          <dgm:chPref val="0"/>
          <dgm:bulletEnabled val="1"/>
        </dgm:presLayoutVars>
      </dgm:prSet>
      <dgm:spPr/>
      <dgm:t>
        <a:bodyPr/>
        <a:lstStyle/>
        <a:p>
          <a:endParaRPr lang="el-GR"/>
        </a:p>
      </dgm:t>
    </dgm:pt>
    <dgm:pt modelId="{0F9D4C9C-3F5C-4BD7-A610-1EBC5B4BD9B6}" type="pres">
      <dgm:prSet presAssocID="{5BAC5FFC-44BD-42B5-960F-57A7772E0D42}" presName="childComposite" presStyleCnt="0">
        <dgm:presLayoutVars>
          <dgm:chMax val="0"/>
          <dgm:chPref val="0"/>
        </dgm:presLayoutVars>
      </dgm:prSet>
      <dgm:spPr/>
    </dgm:pt>
    <dgm:pt modelId="{4C5466FE-A896-4076-8B9E-A9CB1D44311C}" type="pres">
      <dgm:prSet presAssocID="{5BAC5FFC-44BD-42B5-960F-57A7772E0D42}" presName="Image" presStyleLbl="node1" presStyleIdx="7" presStyleCnt="9" custScaleX="203274" custScaleY="112931"/>
      <dgm:spPr>
        <a:noFill/>
        <a:ln>
          <a:noFill/>
        </a:ln>
      </dgm:spPr>
    </dgm:pt>
    <dgm:pt modelId="{6BEDEFED-97C4-48EA-95C0-E8E6E25F3FB9}" type="pres">
      <dgm:prSet presAssocID="{5BAC5FFC-44BD-42B5-960F-57A7772E0D42}" presName="childText" presStyleLbl="lnNode1" presStyleIdx="7" presStyleCnt="9" custScaleX="88854" custScaleY="399401">
        <dgm:presLayoutVars>
          <dgm:chMax val="0"/>
          <dgm:chPref val="0"/>
          <dgm:bulletEnabled val="1"/>
        </dgm:presLayoutVars>
      </dgm:prSet>
      <dgm:spPr/>
      <dgm:t>
        <a:bodyPr/>
        <a:lstStyle/>
        <a:p>
          <a:endParaRPr lang="el-GR"/>
        </a:p>
      </dgm:t>
    </dgm:pt>
    <dgm:pt modelId="{5530418D-ED89-455F-B77C-C81F92B7E728}" type="pres">
      <dgm:prSet presAssocID="{8FF9EC5A-6A07-475D-A868-04F8E960F725}" presName="childComposite" presStyleCnt="0">
        <dgm:presLayoutVars>
          <dgm:chMax val="0"/>
          <dgm:chPref val="0"/>
        </dgm:presLayoutVars>
      </dgm:prSet>
      <dgm:spPr/>
    </dgm:pt>
    <dgm:pt modelId="{82D17074-6C07-4039-A5EB-0A6D965D111C}" type="pres">
      <dgm:prSet presAssocID="{8FF9EC5A-6A07-475D-A868-04F8E960F725}" presName="Image" presStyleLbl="node1" presStyleIdx="8" presStyleCnt="9" custScaleX="203274" custScaleY="112931"/>
      <dgm:spPr>
        <a:noFill/>
        <a:ln>
          <a:noFill/>
        </a:ln>
      </dgm:spPr>
    </dgm:pt>
    <dgm:pt modelId="{FA249D7F-C75C-41B9-AC6C-303747DCB36E}" type="pres">
      <dgm:prSet presAssocID="{8FF9EC5A-6A07-475D-A868-04F8E960F725}" presName="childText" presStyleLbl="lnNode1" presStyleIdx="8" presStyleCnt="9" custScaleX="88854" custScaleY="399401">
        <dgm:presLayoutVars>
          <dgm:chMax val="0"/>
          <dgm:chPref val="0"/>
          <dgm:bulletEnabled val="1"/>
        </dgm:presLayoutVars>
      </dgm:prSet>
      <dgm:spPr/>
      <dgm:t>
        <a:bodyPr/>
        <a:lstStyle/>
        <a:p>
          <a:endParaRPr lang="el-GR"/>
        </a:p>
      </dgm:t>
    </dgm:pt>
  </dgm:ptLst>
  <dgm:cxnLst>
    <dgm:cxn modelId="{72B189AF-781F-49A2-BB0F-D133CF75B954}" srcId="{F6D6DA66-3F61-4927-A924-60C1D9C0796B}" destId="{06AC937E-95BC-4AF6-9232-531D45214FCE}" srcOrd="1" destOrd="0" parTransId="{B704911D-CB52-4C85-A698-7C90BA8CE829}" sibTransId="{E4501B69-856D-4425-9E8F-4D028359BDE2}"/>
    <dgm:cxn modelId="{2B2D68D9-61B1-4B6C-A043-BD778DCC1D1A}" type="presOf" srcId="{CB2C5524-8C5D-454E-B9B7-A03B818EAA97}" destId="{9CC42D78-2220-4533-9E81-B3A2DC4CCB68}" srcOrd="0" destOrd="0" presId="urn:microsoft.com/office/officeart/2008/layout/PictureAccentList"/>
    <dgm:cxn modelId="{FDDC6ACF-D035-4A08-90CB-59D7F557DD59}" srcId="{B06D59BF-279B-4720-BC0C-96BC0D88E96A}" destId="{E22BF65F-0FEA-4636-85FE-2913A99414B7}" srcOrd="1" destOrd="0" parTransId="{2C54DD0E-6C18-4711-9449-2A6683168B87}" sibTransId="{685541B9-2B28-44C2-95B8-2A14DAB9BC21}"/>
    <dgm:cxn modelId="{1A4D559C-3520-451C-A286-CF994F28F268}" srcId="{F6D6DA66-3F61-4927-A924-60C1D9C0796B}" destId="{2E972C08-D9C5-4720-B26A-52752A90BA35}" srcOrd="2" destOrd="0" parTransId="{6DA93957-EB8C-4C67-9A97-6527B1178CE6}" sibTransId="{E8C42CF7-079F-479B-B5B6-6E28E0D46BEE}"/>
    <dgm:cxn modelId="{CCB09D03-2CAE-456D-A5EC-F5ADBAC8053A}" type="presOf" srcId="{F6D6DA66-3F61-4927-A924-60C1D9C0796B}" destId="{F67BA7D6-7887-4F8B-952A-E4AC5FAE3C94}" srcOrd="0" destOrd="0" presId="urn:microsoft.com/office/officeart/2008/layout/PictureAccentList"/>
    <dgm:cxn modelId="{ED29B751-5924-4802-A320-9FF897CAD664}" type="presOf" srcId="{E22BF65F-0FEA-4636-85FE-2913A99414B7}" destId="{8D835179-094E-4261-A30D-99FB0F2B872A}" srcOrd="0" destOrd="0" presId="urn:microsoft.com/office/officeart/2008/layout/PictureAccentList"/>
    <dgm:cxn modelId="{D840E875-C184-4CA5-9BD9-05C596D2E7B4}" srcId="{B06D59BF-279B-4720-BC0C-96BC0D88E96A}" destId="{F6D6DA66-3F61-4927-A924-60C1D9C0796B}" srcOrd="0" destOrd="0" parTransId="{31571D68-C6A2-466E-8688-377CDFD38D42}" sibTransId="{F67CC43A-6998-4FAE-BBC6-D7C2F083EB1C}"/>
    <dgm:cxn modelId="{4FE5A672-D29A-4814-9294-407437F8DEBC}" srcId="{E22BF65F-0FEA-4636-85FE-2913A99414B7}" destId="{DEDD3688-B4A4-4FA3-A76F-4ACD43FDD0D6}" srcOrd="0" destOrd="0" parTransId="{EFE9FD07-9E77-4C1D-9BB5-550A78F1923C}" sibTransId="{5AD0389C-43CD-494E-B149-9AAF3A3C2230}"/>
    <dgm:cxn modelId="{8F2CE23F-FBC7-41D7-9A40-BA10BD3136A6}" type="presOf" srcId="{2E972C08-D9C5-4720-B26A-52752A90BA35}" destId="{20DEA669-D4C4-4806-9EE9-1C6E19D4C5DE}" srcOrd="0" destOrd="0" presId="urn:microsoft.com/office/officeart/2008/layout/PictureAccentList"/>
    <dgm:cxn modelId="{C72D3731-81A3-44E5-A1B6-1D5D3833CB09}" type="presOf" srcId="{5BAC5FFC-44BD-42B5-960F-57A7772E0D42}" destId="{6BEDEFED-97C4-48EA-95C0-E8E6E25F3FB9}" srcOrd="0" destOrd="0" presId="urn:microsoft.com/office/officeart/2008/layout/PictureAccentList"/>
    <dgm:cxn modelId="{C679B970-D5ED-4D32-A137-D225D04E894F}" srcId="{E22BF65F-0FEA-4636-85FE-2913A99414B7}" destId="{CB2C5524-8C5D-454E-B9B7-A03B818EAA97}" srcOrd="2" destOrd="0" parTransId="{4E469BB4-B2C4-4B68-AA5D-80EF404BE223}" sibTransId="{D7F61165-2619-43BC-B44A-E0894E0D827E}"/>
    <dgm:cxn modelId="{67ECB653-2502-4BFC-A0EB-B2F18F3BD138}" type="presOf" srcId="{DEDD3688-B4A4-4FA3-A76F-4ACD43FDD0D6}" destId="{D14F451D-D416-4A3A-B5A3-AE8E0704BF90}" srcOrd="0" destOrd="0" presId="urn:microsoft.com/office/officeart/2008/layout/PictureAccentList"/>
    <dgm:cxn modelId="{34E8E6D4-EF35-4C10-92CB-20964265EA57}" type="presOf" srcId="{0CC66FE0-62E9-481B-85FA-0274DE228C0B}" destId="{B76623F7-63E7-4FD4-BF55-E0DF08EFBF3E}" srcOrd="0" destOrd="0" presId="urn:microsoft.com/office/officeart/2008/layout/PictureAccentList"/>
    <dgm:cxn modelId="{66CF561E-4DE3-4A67-A61C-A6ECFC295192}" srcId="{08540DA2-5946-43F4-8548-4817F97F219F}" destId="{8FF9EC5A-6A07-475D-A868-04F8E960F725}" srcOrd="2" destOrd="0" parTransId="{D72AE2DE-0C61-4299-AB86-2D26F7219315}" sibTransId="{302A9DCE-7CAA-4C24-AB69-6E6BC661C2A2}"/>
    <dgm:cxn modelId="{BCDBC758-2856-40DA-B21B-C95B75E8C1E7}" srcId="{08540DA2-5946-43F4-8548-4817F97F219F}" destId="{5BAC5FFC-44BD-42B5-960F-57A7772E0D42}" srcOrd="1" destOrd="0" parTransId="{C23E4E97-377C-425F-AD3F-7679E18BF3E2}" sibTransId="{937C4B09-7AC1-4352-8F13-6EC930A5EA61}"/>
    <dgm:cxn modelId="{90F0B9C6-73AE-4523-B78E-C63493DDF7E7}" srcId="{B06D59BF-279B-4720-BC0C-96BC0D88E96A}" destId="{08540DA2-5946-43F4-8548-4817F97F219F}" srcOrd="2" destOrd="0" parTransId="{39E5AB9B-CDBB-4D67-BE90-0EAA1476F443}" sibTransId="{811FC0E1-BF03-4EEC-9714-FDC563FB193D}"/>
    <dgm:cxn modelId="{FAFBCB3C-4A3B-4797-90C5-F15F779AC299}" srcId="{F6D6DA66-3F61-4927-A924-60C1D9C0796B}" destId="{76C82BA0-B9CB-4734-A71B-57867E8D9161}" srcOrd="0" destOrd="0" parTransId="{405132B3-C117-414F-A53B-73C6C72304B4}" sibTransId="{9209F384-797F-470D-A89F-D3AFCF208A34}"/>
    <dgm:cxn modelId="{0D5E7A99-FC17-4BC7-ABE6-624CFEFA5988}" type="presOf" srcId="{8FF9EC5A-6A07-475D-A868-04F8E960F725}" destId="{FA249D7F-C75C-41B9-AC6C-303747DCB36E}" srcOrd="0" destOrd="0" presId="urn:microsoft.com/office/officeart/2008/layout/PictureAccentList"/>
    <dgm:cxn modelId="{01537685-F5CF-4BA1-8EFC-CC8FCB0F0CAF}" type="presOf" srcId="{B06D59BF-279B-4720-BC0C-96BC0D88E96A}" destId="{CE34FEF3-7202-4532-9006-8A3BFE5BFF42}" srcOrd="0" destOrd="0" presId="urn:microsoft.com/office/officeart/2008/layout/PictureAccentList"/>
    <dgm:cxn modelId="{E5647408-A9AF-47D4-9468-17C72DD451CA}" type="presOf" srcId="{08540DA2-5946-43F4-8548-4817F97F219F}" destId="{FC184F44-C990-48A0-A594-826F30AEE90F}" srcOrd="0" destOrd="0" presId="urn:microsoft.com/office/officeart/2008/layout/PictureAccentList"/>
    <dgm:cxn modelId="{6DFE2F66-AAD4-4BA8-8EDD-0700E47DE89E}" srcId="{08540DA2-5946-43F4-8548-4817F97F219F}" destId="{0CC66FE0-62E9-481B-85FA-0274DE228C0B}" srcOrd="0" destOrd="0" parTransId="{04FB3069-4D50-4161-8BDC-1DA6CB0CAA9E}" sibTransId="{06A5E1B1-F864-47A7-8E1E-F908F39B1DE1}"/>
    <dgm:cxn modelId="{9977A0C7-E16F-45B2-A23A-82501745A78C}" type="presOf" srcId="{97A3448C-2DE5-4735-8DDB-FBC333E75214}" destId="{38A1D225-4431-4BD2-B831-F39968E5B6C0}" srcOrd="0" destOrd="0" presId="urn:microsoft.com/office/officeart/2008/layout/PictureAccentList"/>
    <dgm:cxn modelId="{4DA4BAED-59C7-4B11-8E31-5729E57B3E47}" srcId="{E22BF65F-0FEA-4636-85FE-2913A99414B7}" destId="{97A3448C-2DE5-4735-8DDB-FBC333E75214}" srcOrd="1" destOrd="0" parTransId="{E193AC25-1F6B-4AD3-B8EB-F4C9C07FC07F}" sibTransId="{155EAB1B-AD98-4A69-86DC-68490FD3C233}"/>
    <dgm:cxn modelId="{000CC664-1D2D-423F-BF68-9648DE6A953F}" type="presOf" srcId="{76C82BA0-B9CB-4734-A71B-57867E8D9161}" destId="{D4E60B89-600F-463F-95AF-CCAB61CE36D1}" srcOrd="0" destOrd="0" presId="urn:microsoft.com/office/officeart/2008/layout/PictureAccentList"/>
    <dgm:cxn modelId="{59BFD8A3-C65A-4DA5-8FD5-87868FAA401A}" type="presOf" srcId="{06AC937E-95BC-4AF6-9232-531D45214FCE}" destId="{7C44E955-1CB8-4E35-8921-1AEE5A2136D5}" srcOrd="0" destOrd="0" presId="urn:microsoft.com/office/officeart/2008/layout/PictureAccentList"/>
    <dgm:cxn modelId="{7106526E-5D97-4F87-BB44-773CB9ABFA3C}" type="presParOf" srcId="{CE34FEF3-7202-4532-9006-8A3BFE5BFF42}" destId="{4C48CC06-0282-4DE7-BD60-4AF00464E3AF}" srcOrd="0" destOrd="0" presId="urn:microsoft.com/office/officeart/2008/layout/PictureAccentList"/>
    <dgm:cxn modelId="{68A94F20-7EFE-451C-8274-1AFB32CE54F0}" type="presParOf" srcId="{4C48CC06-0282-4DE7-BD60-4AF00464E3AF}" destId="{F9C15605-A26C-4D6C-8656-9E2D00834159}" srcOrd="0" destOrd="0" presId="urn:microsoft.com/office/officeart/2008/layout/PictureAccentList"/>
    <dgm:cxn modelId="{F69AE566-66A6-407F-92FE-4569A35EDBAD}" type="presParOf" srcId="{F9C15605-A26C-4D6C-8656-9E2D00834159}" destId="{F67BA7D6-7887-4F8B-952A-E4AC5FAE3C94}" srcOrd="0" destOrd="0" presId="urn:microsoft.com/office/officeart/2008/layout/PictureAccentList"/>
    <dgm:cxn modelId="{08767407-3465-432D-815D-BECAE19B11C3}" type="presParOf" srcId="{4C48CC06-0282-4DE7-BD60-4AF00464E3AF}" destId="{FC2B1572-0139-43DE-B63B-0E989FD2CDD7}" srcOrd="1" destOrd="0" presId="urn:microsoft.com/office/officeart/2008/layout/PictureAccentList"/>
    <dgm:cxn modelId="{10935771-1DEA-4151-AD92-BE80CEC8E2A8}" type="presParOf" srcId="{FC2B1572-0139-43DE-B63B-0E989FD2CDD7}" destId="{A39972A2-47D8-4A6E-808D-E63E848D0C01}" srcOrd="0" destOrd="0" presId="urn:microsoft.com/office/officeart/2008/layout/PictureAccentList"/>
    <dgm:cxn modelId="{4673AECF-BE27-468E-AFCF-34FE3637EC68}" type="presParOf" srcId="{A39972A2-47D8-4A6E-808D-E63E848D0C01}" destId="{22EE94C9-00B8-495C-B488-1FF98060D58C}" srcOrd="0" destOrd="0" presId="urn:microsoft.com/office/officeart/2008/layout/PictureAccentList"/>
    <dgm:cxn modelId="{83C5AAD1-49AB-464E-B095-103D0BE2B064}" type="presParOf" srcId="{A39972A2-47D8-4A6E-808D-E63E848D0C01}" destId="{D4E60B89-600F-463F-95AF-CCAB61CE36D1}" srcOrd="1" destOrd="0" presId="urn:microsoft.com/office/officeart/2008/layout/PictureAccentList"/>
    <dgm:cxn modelId="{CE33E856-3492-4BC8-8818-336264921DA7}" type="presParOf" srcId="{FC2B1572-0139-43DE-B63B-0E989FD2CDD7}" destId="{713CB912-399C-4965-8E63-02F194ADD364}" srcOrd="1" destOrd="0" presId="urn:microsoft.com/office/officeart/2008/layout/PictureAccentList"/>
    <dgm:cxn modelId="{B014E309-FA06-450A-AE95-80F7E73CF5C4}" type="presParOf" srcId="{713CB912-399C-4965-8E63-02F194ADD364}" destId="{82DBAE99-85A0-435C-847B-5FC462FB5DCB}" srcOrd="0" destOrd="0" presId="urn:microsoft.com/office/officeart/2008/layout/PictureAccentList"/>
    <dgm:cxn modelId="{9D11647B-212A-45C3-8A60-9694752AF15C}" type="presParOf" srcId="{713CB912-399C-4965-8E63-02F194ADD364}" destId="{7C44E955-1CB8-4E35-8921-1AEE5A2136D5}" srcOrd="1" destOrd="0" presId="urn:microsoft.com/office/officeart/2008/layout/PictureAccentList"/>
    <dgm:cxn modelId="{88D37909-EDC4-4AC7-B168-22BE9C872FB6}" type="presParOf" srcId="{FC2B1572-0139-43DE-B63B-0E989FD2CDD7}" destId="{E409C4C8-4149-44AE-BAE0-82919350A472}" srcOrd="2" destOrd="0" presId="urn:microsoft.com/office/officeart/2008/layout/PictureAccentList"/>
    <dgm:cxn modelId="{F84868F8-119C-41E0-A580-0536B9F69B6C}" type="presParOf" srcId="{E409C4C8-4149-44AE-BAE0-82919350A472}" destId="{1728825B-7B3C-48C2-96FA-AB3FF74328B6}" srcOrd="0" destOrd="0" presId="urn:microsoft.com/office/officeart/2008/layout/PictureAccentList"/>
    <dgm:cxn modelId="{97C83651-7016-4301-9A51-CD6067FE6435}" type="presParOf" srcId="{E409C4C8-4149-44AE-BAE0-82919350A472}" destId="{20DEA669-D4C4-4806-9EE9-1C6E19D4C5DE}" srcOrd="1" destOrd="0" presId="urn:microsoft.com/office/officeart/2008/layout/PictureAccentList"/>
    <dgm:cxn modelId="{C46078CB-E2A3-421F-AF32-501DB77DF134}" type="presParOf" srcId="{CE34FEF3-7202-4532-9006-8A3BFE5BFF42}" destId="{24F61C75-0941-4A31-9780-7B2FDA244AF2}" srcOrd="1" destOrd="0" presId="urn:microsoft.com/office/officeart/2008/layout/PictureAccentList"/>
    <dgm:cxn modelId="{C6C4365C-151E-4B7F-A16F-7B7E6EE4872D}" type="presParOf" srcId="{24F61C75-0941-4A31-9780-7B2FDA244AF2}" destId="{820108B0-98F1-43D7-A369-25E45F8E84D0}" srcOrd="0" destOrd="0" presId="urn:microsoft.com/office/officeart/2008/layout/PictureAccentList"/>
    <dgm:cxn modelId="{6EF92D84-69CD-4140-9A28-CD9EFCE81B6C}" type="presParOf" srcId="{820108B0-98F1-43D7-A369-25E45F8E84D0}" destId="{8D835179-094E-4261-A30D-99FB0F2B872A}" srcOrd="0" destOrd="0" presId="urn:microsoft.com/office/officeart/2008/layout/PictureAccentList"/>
    <dgm:cxn modelId="{4CFCAD31-1D18-4C48-99FE-0BB451BFD961}" type="presParOf" srcId="{24F61C75-0941-4A31-9780-7B2FDA244AF2}" destId="{71429F13-57BC-4391-8DEC-71ED1F69F08F}" srcOrd="1" destOrd="0" presId="urn:microsoft.com/office/officeart/2008/layout/PictureAccentList"/>
    <dgm:cxn modelId="{00DA1D2B-5751-42B4-8E1E-21BAC7226B0E}" type="presParOf" srcId="{71429F13-57BC-4391-8DEC-71ED1F69F08F}" destId="{0961AEDF-6B05-48D0-A999-E3EA0E2C1713}" srcOrd="0" destOrd="0" presId="urn:microsoft.com/office/officeart/2008/layout/PictureAccentList"/>
    <dgm:cxn modelId="{AB57E449-7D72-4E4D-BD38-207E52BE6995}" type="presParOf" srcId="{0961AEDF-6B05-48D0-A999-E3EA0E2C1713}" destId="{15357643-A85A-4B61-8DE2-876010EA390E}" srcOrd="0" destOrd="0" presId="urn:microsoft.com/office/officeart/2008/layout/PictureAccentList"/>
    <dgm:cxn modelId="{54A02871-2250-484C-8D43-D26E6A41863C}" type="presParOf" srcId="{0961AEDF-6B05-48D0-A999-E3EA0E2C1713}" destId="{D14F451D-D416-4A3A-B5A3-AE8E0704BF90}" srcOrd="1" destOrd="0" presId="urn:microsoft.com/office/officeart/2008/layout/PictureAccentList"/>
    <dgm:cxn modelId="{F174558F-8175-4244-9666-1AC4A93E92F8}" type="presParOf" srcId="{71429F13-57BC-4391-8DEC-71ED1F69F08F}" destId="{47E777B7-076B-48AF-97BD-15C55E71713E}" srcOrd="1" destOrd="0" presId="urn:microsoft.com/office/officeart/2008/layout/PictureAccentList"/>
    <dgm:cxn modelId="{D89895E1-3D95-4202-AA42-4D3AA13B0B1C}" type="presParOf" srcId="{47E777B7-076B-48AF-97BD-15C55E71713E}" destId="{C9793E15-6A73-4E4C-A19A-35BEFFFD7B8A}" srcOrd="0" destOrd="0" presId="urn:microsoft.com/office/officeart/2008/layout/PictureAccentList"/>
    <dgm:cxn modelId="{E0039220-EFD9-40CE-8B10-E1AB9F8E12D7}" type="presParOf" srcId="{47E777B7-076B-48AF-97BD-15C55E71713E}" destId="{38A1D225-4431-4BD2-B831-F39968E5B6C0}" srcOrd="1" destOrd="0" presId="urn:microsoft.com/office/officeart/2008/layout/PictureAccentList"/>
    <dgm:cxn modelId="{FD06B863-F429-4880-8DA7-351FFCBADBC9}" type="presParOf" srcId="{71429F13-57BC-4391-8DEC-71ED1F69F08F}" destId="{27148151-D8CF-4D41-BD24-5256311F4C7F}" srcOrd="2" destOrd="0" presId="urn:microsoft.com/office/officeart/2008/layout/PictureAccentList"/>
    <dgm:cxn modelId="{5548F4CD-2618-46DA-8049-73D6E754C337}" type="presParOf" srcId="{27148151-D8CF-4D41-BD24-5256311F4C7F}" destId="{1767C641-10E9-449B-B39D-05287556F0A3}" srcOrd="0" destOrd="0" presId="urn:microsoft.com/office/officeart/2008/layout/PictureAccentList"/>
    <dgm:cxn modelId="{A2E20EAF-EA16-46A8-ACF6-1E308150065B}" type="presParOf" srcId="{27148151-D8CF-4D41-BD24-5256311F4C7F}" destId="{9CC42D78-2220-4533-9E81-B3A2DC4CCB68}" srcOrd="1" destOrd="0" presId="urn:microsoft.com/office/officeart/2008/layout/PictureAccentList"/>
    <dgm:cxn modelId="{A9D8677F-2A25-41B9-95E6-D7BF4BF6E970}" type="presParOf" srcId="{CE34FEF3-7202-4532-9006-8A3BFE5BFF42}" destId="{F78F1BA1-51A0-47D7-8670-55555F076862}" srcOrd="2" destOrd="0" presId="urn:microsoft.com/office/officeart/2008/layout/PictureAccentList"/>
    <dgm:cxn modelId="{0191A765-AFE0-4833-96E9-489019386FFD}" type="presParOf" srcId="{F78F1BA1-51A0-47D7-8670-55555F076862}" destId="{02F45532-A384-41D9-BB43-B62A4502C8CA}" srcOrd="0" destOrd="0" presId="urn:microsoft.com/office/officeart/2008/layout/PictureAccentList"/>
    <dgm:cxn modelId="{F1D21B15-508D-4BA8-8026-BB956BD1CCDE}" type="presParOf" srcId="{02F45532-A384-41D9-BB43-B62A4502C8CA}" destId="{FC184F44-C990-48A0-A594-826F30AEE90F}" srcOrd="0" destOrd="0" presId="urn:microsoft.com/office/officeart/2008/layout/PictureAccentList"/>
    <dgm:cxn modelId="{FAFF7615-773A-4996-8C52-89FA8E10A2FF}" type="presParOf" srcId="{F78F1BA1-51A0-47D7-8670-55555F076862}" destId="{596EA48C-9995-410D-BB2E-E46DADA216C6}" srcOrd="1" destOrd="0" presId="urn:microsoft.com/office/officeart/2008/layout/PictureAccentList"/>
    <dgm:cxn modelId="{74618B39-F459-43DA-8BB8-BB5C9F7DDA44}" type="presParOf" srcId="{596EA48C-9995-410D-BB2E-E46DADA216C6}" destId="{ADFC32D1-5B2A-45F2-BFCB-BBBEF1913E82}" srcOrd="0" destOrd="0" presId="urn:microsoft.com/office/officeart/2008/layout/PictureAccentList"/>
    <dgm:cxn modelId="{54746A5B-5EE9-4ED5-8825-55939C0C070C}" type="presParOf" srcId="{ADFC32D1-5B2A-45F2-BFCB-BBBEF1913E82}" destId="{47A05F19-0D8B-4C2E-AD31-FC50ED0DCA5E}" srcOrd="0" destOrd="0" presId="urn:microsoft.com/office/officeart/2008/layout/PictureAccentList"/>
    <dgm:cxn modelId="{AFCF9A1F-208B-4675-8E43-2EA94C35E444}" type="presParOf" srcId="{ADFC32D1-5B2A-45F2-BFCB-BBBEF1913E82}" destId="{B76623F7-63E7-4FD4-BF55-E0DF08EFBF3E}" srcOrd="1" destOrd="0" presId="urn:microsoft.com/office/officeart/2008/layout/PictureAccentList"/>
    <dgm:cxn modelId="{449079BC-C76D-4F3C-8E66-2656C97D6CA8}" type="presParOf" srcId="{596EA48C-9995-410D-BB2E-E46DADA216C6}" destId="{0F9D4C9C-3F5C-4BD7-A610-1EBC5B4BD9B6}" srcOrd="1" destOrd="0" presId="urn:microsoft.com/office/officeart/2008/layout/PictureAccentList"/>
    <dgm:cxn modelId="{9BD3516C-9A9B-4300-BA47-421854F3BD55}" type="presParOf" srcId="{0F9D4C9C-3F5C-4BD7-A610-1EBC5B4BD9B6}" destId="{4C5466FE-A896-4076-8B9E-A9CB1D44311C}" srcOrd="0" destOrd="0" presId="urn:microsoft.com/office/officeart/2008/layout/PictureAccentList"/>
    <dgm:cxn modelId="{4590D7AE-C397-4698-94D9-3FB53BDB6B9B}" type="presParOf" srcId="{0F9D4C9C-3F5C-4BD7-A610-1EBC5B4BD9B6}" destId="{6BEDEFED-97C4-48EA-95C0-E8E6E25F3FB9}" srcOrd="1" destOrd="0" presId="urn:microsoft.com/office/officeart/2008/layout/PictureAccentList"/>
    <dgm:cxn modelId="{A9011055-5C42-4BCA-B278-A2F4CBCB93FE}" type="presParOf" srcId="{596EA48C-9995-410D-BB2E-E46DADA216C6}" destId="{5530418D-ED89-455F-B77C-C81F92B7E728}" srcOrd="2" destOrd="0" presId="urn:microsoft.com/office/officeart/2008/layout/PictureAccentList"/>
    <dgm:cxn modelId="{777E5DD8-F9A8-4C5B-89B0-2766CCA813DE}" type="presParOf" srcId="{5530418D-ED89-455F-B77C-C81F92B7E728}" destId="{82D17074-6C07-4039-A5EB-0A6D965D111C}" srcOrd="0" destOrd="0" presId="urn:microsoft.com/office/officeart/2008/layout/PictureAccentList"/>
    <dgm:cxn modelId="{75B0C279-24B2-4D0B-B939-DF2EE3D17577}" type="presParOf" srcId="{5530418D-ED89-455F-B77C-C81F92B7E728}" destId="{FA249D7F-C75C-41B9-AC6C-303747DCB36E}"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A3DB7-2718-4167-B8C9-97337762EF1D}">
      <dsp:nvSpPr>
        <dsp:cNvPr id="0" name=""/>
        <dsp:cNvSpPr/>
      </dsp:nvSpPr>
      <dsp:spPr>
        <a:xfrm>
          <a:off x="4120030" y="1700564"/>
          <a:ext cx="2825878" cy="1766181"/>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l-GR" sz="1600" b="1" kern="1200" dirty="0">
              <a:solidFill>
                <a:srgbClr val="002060"/>
              </a:solidFill>
            </a:rPr>
            <a:t>Οι αναγκαίες προσαρμογές βιομηχανικής πολιτικής: θέσεις και προτάσεις για το μέλλον της μεταποίησης</a:t>
          </a:r>
        </a:p>
      </dsp:txBody>
      <dsp:txXfrm>
        <a:off x="4206248" y="1786782"/>
        <a:ext cx="2653442" cy="1593745"/>
      </dsp:txXfrm>
    </dsp:sp>
    <dsp:sp modelId="{E8B1374B-6605-4A9F-8D33-0EE45364494A}">
      <dsp:nvSpPr>
        <dsp:cNvPr id="0" name=""/>
        <dsp:cNvSpPr/>
      </dsp:nvSpPr>
      <dsp:spPr>
        <a:xfrm rot="16200000">
          <a:off x="5203714" y="1371309"/>
          <a:ext cx="658510" cy="0"/>
        </a:xfrm>
        <a:custGeom>
          <a:avLst/>
          <a:gdLst/>
          <a:ahLst/>
          <a:cxnLst/>
          <a:rect l="0" t="0" r="0" b="0"/>
          <a:pathLst>
            <a:path>
              <a:moveTo>
                <a:pt x="0" y="0"/>
              </a:moveTo>
              <a:lnTo>
                <a:pt x="658510"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3E6421-4DAB-48A5-B922-23A0A9CCBE96}">
      <dsp:nvSpPr>
        <dsp:cNvPr id="0" name=""/>
        <dsp:cNvSpPr/>
      </dsp:nvSpPr>
      <dsp:spPr>
        <a:xfrm>
          <a:off x="4296647" y="-2536"/>
          <a:ext cx="2472644" cy="104459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l-GR" sz="1600" b="1" kern="1200" dirty="0">
              <a:solidFill>
                <a:srgbClr val="002060"/>
              </a:solidFill>
            </a:rPr>
            <a:t>Ποσοτικοποίηση των επιπτώσεων της οικονομικής κρίσης στη μεταποίηση</a:t>
          </a:r>
        </a:p>
      </dsp:txBody>
      <dsp:txXfrm>
        <a:off x="4347640" y="48457"/>
        <a:ext cx="2370658" cy="942605"/>
      </dsp:txXfrm>
    </dsp:sp>
    <dsp:sp modelId="{F248FF0E-072D-4546-949D-501EE6FCB1D0}">
      <dsp:nvSpPr>
        <dsp:cNvPr id="0" name=""/>
        <dsp:cNvSpPr/>
      </dsp:nvSpPr>
      <dsp:spPr>
        <a:xfrm rot="20489688">
          <a:off x="6934075" y="2038110"/>
          <a:ext cx="457731" cy="0"/>
        </a:xfrm>
        <a:custGeom>
          <a:avLst/>
          <a:gdLst/>
          <a:ahLst/>
          <a:cxnLst/>
          <a:rect l="0" t="0" r="0" b="0"/>
          <a:pathLst>
            <a:path>
              <a:moveTo>
                <a:pt x="0" y="0"/>
              </a:moveTo>
              <a:lnTo>
                <a:pt x="45773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AF9F4C-7569-40FC-A5EB-8F9C0EBF59FE}">
      <dsp:nvSpPr>
        <dsp:cNvPr id="0" name=""/>
        <dsp:cNvSpPr/>
      </dsp:nvSpPr>
      <dsp:spPr>
        <a:xfrm>
          <a:off x="7379973" y="1029382"/>
          <a:ext cx="2472644" cy="104459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l-GR" sz="1600" b="1" kern="1200" dirty="0">
              <a:solidFill>
                <a:srgbClr val="002060"/>
              </a:solidFill>
            </a:rPr>
            <a:t>Πυλώνες /Κατευθύνσεις βιομηχανικής πολιτικής</a:t>
          </a:r>
        </a:p>
      </dsp:txBody>
      <dsp:txXfrm>
        <a:off x="7430966" y="1080375"/>
        <a:ext cx="2370658" cy="942605"/>
      </dsp:txXfrm>
    </dsp:sp>
    <dsp:sp modelId="{480CB546-8595-445C-881F-53FF04824150}">
      <dsp:nvSpPr>
        <dsp:cNvPr id="0" name=""/>
        <dsp:cNvSpPr/>
      </dsp:nvSpPr>
      <dsp:spPr>
        <a:xfrm rot="1110312">
          <a:off x="6934075" y="3129200"/>
          <a:ext cx="457731" cy="0"/>
        </a:xfrm>
        <a:custGeom>
          <a:avLst/>
          <a:gdLst/>
          <a:ahLst/>
          <a:cxnLst/>
          <a:rect l="0" t="0" r="0" b="0"/>
          <a:pathLst>
            <a:path>
              <a:moveTo>
                <a:pt x="0" y="0"/>
              </a:moveTo>
              <a:lnTo>
                <a:pt x="45773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E181B1-59F4-4532-88FF-0F88092E0838}">
      <dsp:nvSpPr>
        <dsp:cNvPr id="0" name=""/>
        <dsp:cNvSpPr/>
      </dsp:nvSpPr>
      <dsp:spPr>
        <a:xfrm>
          <a:off x="7379973" y="3093337"/>
          <a:ext cx="2472644" cy="104459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l-GR" sz="1600" b="1" kern="1200" dirty="0">
              <a:solidFill>
                <a:srgbClr val="002060"/>
              </a:solidFill>
            </a:rPr>
            <a:t>Τα πραγματικά στοιχεία αποβιομηχάνισης</a:t>
          </a:r>
        </a:p>
      </dsp:txBody>
      <dsp:txXfrm>
        <a:off x="7430966" y="3144330"/>
        <a:ext cx="2370658" cy="942605"/>
      </dsp:txXfrm>
    </dsp:sp>
    <dsp:sp modelId="{093A959A-59C9-44C3-AEE0-D04856678D1F}">
      <dsp:nvSpPr>
        <dsp:cNvPr id="0" name=""/>
        <dsp:cNvSpPr/>
      </dsp:nvSpPr>
      <dsp:spPr>
        <a:xfrm rot="5400000">
          <a:off x="5203714" y="3796001"/>
          <a:ext cx="658510" cy="0"/>
        </a:xfrm>
        <a:custGeom>
          <a:avLst/>
          <a:gdLst/>
          <a:ahLst/>
          <a:cxnLst/>
          <a:rect l="0" t="0" r="0" b="0"/>
          <a:pathLst>
            <a:path>
              <a:moveTo>
                <a:pt x="0" y="0"/>
              </a:moveTo>
              <a:lnTo>
                <a:pt x="658510"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08E98E-EAA5-4147-B7E5-A1134143BAE3}">
      <dsp:nvSpPr>
        <dsp:cNvPr id="0" name=""/>
        <dsp:cNvSpPr/>
      </dsp:nvSpPr>
      <dsp:spPr>
        <a:xfrm>
          <a:off x="4296647" y="4125256"/>
          <a:ext cx="2472644" cy="104459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l-GR" sz="1600" b="1" kern="1200" dirty="0">
              <a:solidFill>
                <a:srgbClr val="002060"/>
              </a:solidFill>
            </a:rPr>
            <a:t>Η συμμετοχή της μεταποίησης της Βόρειας Ελλάδας στην αναπτυξιακή διαδικασία</a:t>
          </a:r>
        </a:p>
      </dsp:txBody>
      <dsp:txXfrm>
        <a:off x="4347640" y="4176249"/>
        <a:ext cx="2370658" cy="942605"/>
      </dsp:txXfrm>
    </dsp:sp>
    <dsp:sp modelId="{A9223976-CB50-4514-8F73-1E59A2F481AB}">
      <dsp:nvSpPr>
        <dsp:cNvPr id="0" name=""/>
        <dsp:cNvSpPr/>
      </dsp:nvSpPr>
      <dsp:spPr>
        <a:xfrm rot="9765270">
          <a:off x="3429086" y="3127039"/>
          <a:ext cx="706832" cy="0"/>
        </a:xfrm>
        <a:custGeom>
          <a:avLst/>
          <a:gdLst/>
          <a:ahLst/>
          <a:cxnLst/>
          <a:rect l="0" t="0" r="0" b="0"/>
          <a:pathLst>
            <a:path>
              <a:moveTo>
                <a:pt x="0" y="0"/>
              </a:moveTo>
              <a:lnTo>
                <a:pt x="70683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1B79D4-8070-4E3A-9724-BC43A54AF23C}">
      <dsp:nvSpPr>
        <dsp:cNvPr id="0" name=""/>
        <dsp:cNvSpPr/>
      </dsp:nvSpPr>
      <dsp:spPr>
        <a:xfrm>
          <a:off x="972330" y="3093301"/>
          <a:ext cx="2472644" cy="104459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l-GR" sz="1400" b="1" kern="1200" dirty="0">
              <a:solidFill>
                <a:srgbClr val="002060"/>
              </a:solidFill>
            </a:rPr>
            <a:t>Χρηματοοικονομικές επιδόσεις της μεταποίησης: από «ανταγωνιστικές και δυναμικά αναπτυσσόμενες» σε «ζωντανές – νεκρές»</a:t>
          </a:r>
        </a:p>
      </dsp:txBody>
      <dsp:txXfrm>
        <a:off x="1023323" y="3144294"/>
        <a:ext cx="2370658" cy="942605"/>
      </dsp:txXfrm>
    </dsp:sp>
    <dsp:sp modelId="{3EFE6C4A-1F01-480F-97C7-92D36A1C8274}">
      <dsp:nvSpPr>
        <dsp:cNvPr id="0" name=""/>
        <dsp:cNvSpPr/>
      </dsp:nvSpPr>
      <dsp:spPr>
        <a:xfrm rot="11834730">
          <a:off x="3429086" y="2040271"/>
          <a:ext cx="706832" cy="0"/>
        </a:xfrm>
        <a:custGeom>
          <a:avLst/>
          <a:gdLst/>
          <a:ahLst/>
          <a:cxnLst/>
          <a:rect l="0" t="0" r="0" b="0"/>
          <a:pathLst>
            <a:path>
              <a:moveTo>
                <a:pt x="0" y="0"/>
              </a:moveTo>
              <a:lnTo>
                <a:pt x="70683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42B34-8B3A-4212-9578-95CE1EBF88A3}">
      <dsp:nvSpPr>
        <dsp:cNvPr id="0" name=""/>
        <dsp:cNvSpPr/>
      </dsp:nvSpPr>
      <dsp:spPr>
        <a:xfrm>
          <a:off x="972330" y="1029418"/>
          <a:ext cx="2472644" cy="104459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l-GR" sz="1600" b="1" kern="1200" dirty="0">
              <a:solidFill>
                <a:srgbClr val="002060"/>
              </a:solidFill>
            </a:rPr>
            <a:t>Η βιομηχανική πολιτική στην ΕΕ σήμερα</a:t>
          </a:r>
        </a:p>
      </dsp:txBody>
      <dsp:txXfrm>
        <a:off x="1023323" y="1080411"/>
        <a:ext cx="2370658" cy="942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B9A2F-A8FA-4131-A1A3-EF526041B491}">
      <dsp:nvSpPr>
        <dsp:cNvPr id="0" name=""/>
        <dsp:cNvSpPr/>
      </dsp:nvSpPr>
      <dsp:spPr>
        <a:xfrm>
          <a:off x="221676" y="682631"/>
          <a:ext cx="5273035" cy="1647823"/>
        </a:xfrm>
        <a:prstGeom prst="rect">
          <a:avLst/>
        </a:prstGeom>
        <a:solidFill>
          <a:schemeClr val="lt2">
            <a:alpha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6126" tIns="76200" rIns="76200" bIns="76200" numCol="1" spcCol="1270" anchor="ctr" anchorCtr="0">
          <a:noAutofit/>
        </a:bodyPr>
        <a:lstStyle/>
        <a:p>
          <a:pPr marL="0" lvl="0" indent="0" algn="l" defTabSz="889000">
            <a:lnSpc>
              <a:spcPct val="90000"/>
            </a:lnSpc>
            <a:spcBef>
              <a:spcPct val="0"/>
            </a:spcBef>
            <a:spcAft>
              <a:spcPct val="35000"/>
            </a:spcAft>
          </a:pPr>
          <a:r>
            <a:rPr lang="el-GR" sz="2000" b="1" kern="1200" dirty="0"/>
            <a:t>…</a:t>
          </a:r>
          <a:r>
            <a:rPr lang="el-GR" sz="2400" b="1" kern="1200" dirty="0"/>
            <a:t>ακαθάριστης προστιθέμενης αξίας</a:t>
          </a:r>
        </a:p>
        <a:p>
          <a:pPr marL="0" lvl="0" indent="0" algn="l" defTabSz="889000">
            <a:lnSpc>
              <a:spcPct val="90000"/>
            </a:lnSpc>
            <a:spcBef>
              <a:spcPct val="0"/>
            </a:spcBef>
            <a:spcAft>
              <a:spcPct val="35000"/>
            </a:spcAft>
          </a:pPr>
          <a:r>
            <a:rPr lang="el-GR" sz="6000" b="1" kern="1200" dirty="0">
              <a:solidFill>
                <a:srgbClr val="C00000"/>
              </a:solidFill>
            </a:rPr>
            <a:t>-24%</a:t>
          </a:r>
          <a:endParaRPr lang="el-GR" sz="2000" b="1" kern="1200" dirty="0">
            <a:solidFill>
              <a:srgbClr val="C00000"/>
            </a:solidFill>
          </a:endParaRPr>
        </a:p>
      </dsp:txBody>
      <dsp:txXfrm>
        <a:off x="221676" y="682631"/>
        <a:ext cx="5273035" cy="1647823"/>
      </dsp:txXfrm>
    </dsp:sp>
    <dsp:sp modelId="{5736D419-0D18-40C2-AC44-26CDFC0AD0C6}">
      <dsp:nvSpPr>
        <dsp:cNvPr id="0" name=""/>
        <dsp:cNvSpPr/>
      </dsp:nvSpPr>
      <dsp:spPr>
        <a:xfrm>
          <a:off x="1966" y="444612"/>
          <a:ext cx="1153476" cy="173021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B845BF8-9929-465A-9D97-F21DAB7EB9F9}">
      <dsp:nvSpPr>
        <dsp:cNvPr id="0" name=""/>
        <dsp:cNvSpPr/>
      </dsp:nvSpPr>
      <dsp:spPr>
        <a:xfrm>
          <a:off x="5951687" y="682631"/>
          <a:ext cx="5273035" cy="1647823"/>
        </a:xfrm>
        <a:prstGeom prst="rect">
          <a:avLst/>
        </a:prstGeom>
        <a:solidFill>
          <a:schemeClr val="lt2">
            <a:alpha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6126" tIns="72390" rIns="72390" bIns="72390" numCol="1" spcCol="1270" anchor="ctr" anchorCtr="0">
          <a:noAutofit/>
        </a:bodyPr>
        <a:lstStyle/>
        <a:p>
          <a:pPr lvl="0" algn="l" defTabSz="844550">
            <a:lnSpc>
              <a:spcPct val="90000"/>
            </a:lnSpc>
            <a:spcBef>
              <a:spcPct val="0"/>
            </a:spcBef>
            <a:spcAft>
              <a:spcPct val="35000"/>
            </a:spcAft>
          </a:pPr>
          <a:r>
            <a:rPr lang="el-GR" sz="1900" b="1" kern="1200" dirty="0"/>
            <a:t>…</a:t>
          </a:r>
          <a:r>
            <a:rPr lang="el-GR" sz="2400" b="1" kern="1200" dirty="0"/>
            <a:t>πωλήσεων προϊόντων &amp; υποπροϊόντων</a:t>
          </a:r>
        </a:p>
        <a:p>
          <a:pPr lvl="0" algn="l" defTabSz="844550">
            <a:lnSpc>
              <a:spcPct val="90000"/>
            </a:lnSpc>
            <a:spcBef>
              <a:spcPct val="0"/>
            </a:spcBef>
            <a:spcAft>
              <a:spcPct val="35000"/>
            </a:spcAft>
          </a:pPr>
          <a:r>
            <a:rPr lang="el-GR" sz="6000" b="1" kern="1200" dirty="0">
              <a:solidFill>
                <a:srgbClr val="C00000"/>
              </a:solidFill>
            </a:rPr>
            <a:t>-22%</a:t>
          </a:r>
          <a:endParaRPr lang="el-GR" sz="2400" b="1" kern="1200" dirty="0"/>
        </a:p>
      </dsp:txBody>
      <dsp:txXfrm>
        <a:off x="5951687" y="682631"/>
        <a:ext cx="5273035" cy="1647823"/>
      </dsp:txXfrm>
    </dsp:sp>
    <dsp:sp modelId="{28210222-5921-4800-B3B4-9269476B99F5}">
      <dsp:nvSpPr>
        <dsp:cNvPr id="0" name=""/>
        <dsp:cNvSpPr/>
      </dsp:nvSpPr>
      <dsp:spPr>
        <a:xfrm>
          <a:off x="5731977" y="444612"/>
          <a:ext cx="1153476" cy="173021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C9686B5-3793-485A-A811-8E35C465181B}">
      <dsp:nvSpPr>
        <dsp:cNvPr id="0" name=""/>
        <dsp:cNvSpPr/>
      </dsp:nvSpPr>
      <dsp:spPr>
        <a:xfrm>
          <a:off x="221676" y="2757058"/>
          <a:ext cx="5273035" cy="1647823"/>
        </a:xfrm>
        <a:prstGeom prst="rect">
          <a:avLst/>
        </a:prstGeom>
        <a:solidFill>
          <a:schemeClr val="lt2">
            <a:alpha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6126" tIns="72390" rIns="72390" bIns="72390" numCol="1" spcCol="1270" anchor="ctr" anchorCtr="0">
          <a:noAutofit/>
        </a:bodyPr>
        <a:lstStyle/>
        <a:p>
          <a:pPr lvl="0" algn="l" defTabSz="844550">
            <a:lnSpc>
              <a:spcPct val="90000"/>
            </a:lnSpc>
            <a:spcBef>
              <a:spcPct val="0"/>
            </a:spcBef>
            <a:spcAft>
              <a:spcPct val="35000"/>
            </a:spcAft>
          </a:pPr>
          <a:r>
            <a:rPr lang="el-GR" sz="1900" b="1" kern="1200" dirty="0"/>
            <a:t>…</a:t>
          </a:r>
          <a:r>
            <a:rPr lang="el-GR" sz="2400" b="1" kern="1200" dirty="0"/>
            <a:t>επενδύσεων</a:t>
          </a:r>
        </a:p>
        <a:p>
          <a:pPr marL="0" lvl="0" indent="0" algn="l" defTabSz="844550">
            <a:lnSpc>
              <a:spcPct val="90000"/>
            </a:lnSpc>
            <a:spcBef>
              <a:spcPct val="0"/>
            </a:spcBef>
            <a:spcAft>
              <a:spcPct val="35000"/>
            </a:spcAft>
          </a:pPr>
          <a:r>
            <a:rPr lang="el-GR" sz="6000" b="1" kern="1200" dirty="0">
              <a:solidFill>
                <a:srgbClr val="C00000"/>
              </a:solidFill>
            </a:rPr>
            <a:t>-66%</a:t>
          </a:r>
        </a:p>
      </dsp:txBody>
      <dsp:txXfrm>
        <a:off x="221676" y="2757058"/>
        <a:ext cx="5273035" cy="1647823"/>
      </dsp:txXfrm>
    </dsp:sp>
    <dsp:sp modelId="{960E9FA6-6257-4C82-9194-9C716079AB5D}">
      <dsp:nvSpPr>
        <dsp:cNvPr id="0" name=""/>
        <dsp:cNvSpPr/>
      </dsp:nvSpPr>
      <dsp:spPr>
        <a:xfrm>
          <a:off x="1966" y="2519039"/>
          <a:ext cx="1153476" cy="173021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EB7743-24DC-48FA-9F1D-5F1E66BA30FD}">
      <dsp:nvSpPr>
        <dsp:cNvPr id="0" name=""/>
        <dsp:cNvSpPr/>
      </dsp:nvSpPr>
      <dsp:spPr>
        <a:xfrm>
          <a:off x="5951687" y="2757058"/>
          <a:ext cx="5273035" cy="1647823"/>
        </a:xfrm>
        <a:prstGeom prst="rect">
          <a:avLst/>
        </a:prstGeom>
        <a:solidFill>
          <a:schemeClr val="lt2">
            <a:alpha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6126" tIns="72390" rIns="72390" bIns="72390" numCol="1" spcCol="1270" anchor="ctr" anchorCtr="0">
          <a:noAutofit/>
        </a:bodyPr>
        <a:lstStyle/>
        <a:p>
          <a:pPr lvl="0" algn="l" defTabSz="844550">
            <a:lnSpc>
              <a:spcPct val="90000"/>
            </a:lnSpc>
            <a:spcBef>
              <a:spcPct val="0"/>
            </a:spcBef>
            <a:spcAft>
              <a:spcPct val="35000"/>
            </a:spcAft>
          </a:pPr>
          <a:r>
            <a:rPr lang="el-GR" sz="1900" b="1" kern="1200" dirty="0"/>
            <a:t>…</a:t>
          </a:r>
          <a:r>
            <a:rPr lang="el-GR" sz="2400" b="1" kern="1200" dirty="0"/>
            <a:t>απασχόλησης</a:t>
          </a:r>
        </a:p>
        <a:p>
          <a:pPr lvl="0" algn="l" defTabSz="844550">
            <a:lnSpc>
              <a:spcPct val="90000"/>
            </a:lnSpc>
            <a:spcBef>
              <a:spcPct val="0"/>
            </a:spcBef>
            <a:spcAft>
              <a:spcPct val="35000"/>
            </a:spcAft>
          </a:pPr>
          <a:r>
            <a:rPr lang="el-GR" sz="6000" b="1" kern="1200" dirty="0">
              <a:solidFill>
                <a:srgbClr val="C00000"/>
              </a:solidFill>
            </a:rPr>
            <a:t>-35%</a:t>
          </a:r>
          <a:endParaRPr lang="el-GR" sz="2400" b="1" kern="1200" dirty="0"/>
        </a:p>
      </dsp:txBody>
      <dsp:txXfrm>
        <a:off x="5951687" y="2757058"/>
        <a:ext cx="5273035" cy="1647823"/>
      </dsp:txXfrm>
    </dsp:sp>
    <dsp:sp modelId="{986CB425-5763-4D2F-A25B-F9FC874DB070}">
      <dsp:nvSpPr>
        <dsp:cNvPr id="0" name=""/>
        <dsp:cNvSpPr/>
      </dsp:nvSpPr>
      <dsp:spPr>
        <a:xfrm>
          <a:off x="5731977" y="2519039"/>
          <a:ext cx="1153476" cy="173021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8F0B-2CE1-42AC-A936-4FC60985E800}">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ΑΠΑ της Μεταποίησης της Β. Ελλάδας</a:t>
          </a:r>
        </a:p>
        <a:p>
          <a:pPr lvl="0" algn="ctr" defTabSz="889000">
            <a:lnSpc>
              <a:spcPct val="90000"/>
            </a:lnSpc>
            <a:spcBef>
              <a:spcPct val="0"/>
            </a:spcBef>
            <a:spcAft>
              <a:spcPct val="35000"/>
            </a:spcAft>
          </a:pPr>
          <a:r>
            <a:rPr lang="el-GR" sz="3200" b="1" kern="1200" dirty="0" smtClean="0"/>
            <a:t>25,5%</a:t>
          </a:r>
          <a:r>
            <a:rPr lang="el-GR" sz="2400" b="1" kern="1200" dirty="0" smtClean="0"/>
            <a:t> </a:t>
          </a:r>
          <a:endParaRPr lang="en-US" sz="2400" b="1" kern="1200" dirty="0" smtClean="0"/>
        </a:p>
        <a:p>
          <a:pPr lvl="0" algn="ctr" defTabSz="889000">
            <a:lnSpc>
              <a:spcPct val="90000"/>
            </a:lnSpc>
            <a:spcBef>
              <a:spcPct val="0"/>
            </a:spcBef>
            <a:spcAft>
              <a:spcPct val="35000"/>
            </a:spcAft>
          </a:pPr>
          <a:r>
            <a:rPr lang="el-GR" sz="2000" kern="1200" dirty="0" smtClean="0"/>
            <a:t>της ΑΠΑ της Μεταποίησης στη Χώρα</a:t>
          </a:r>
          <a:endParaRPr lang="el-GR" sz="2000" kern="1200" dirty="0"/>
        </a:p>
      </dsp:txBody>
      <dsp:txXfrm>
        <a:off x="1748064" y="2975"/>
        <a:ext cx="3342605" cy="2005563"/>
      </dsp:txXfrm>
    </dsp:sp>
    <dsp:sp modelId="{AF126E8A-061A-4621-B8C9-1A9DB032BDC5}">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Απασχόληση της Μεταποίησης της Β. Ελλάδας</a:t>
          </a:r>
        </a:p>
        <a:p>
          <a:pPr lvl="0" algn="ctr" defTabSz="889000">
            <a:lnSpc>
              <a:spcPct val="90000"/>
            </a:lnSpc>
            <a:spcBef>
              <a:spcPct val="0"/>
            </a:spcBef>
            <a:spcAft>
              <a:spcPct val="35000"/>
            </a:spcAft>
          </a:pPr>
          <a:r>
            <a:rPr lang="el-GR" sz="3200" b="1" kern="1200" dirty="0" smtClean="0"/>
            <a:t>28,8%</a:t>
          </a:r>
          <a:r>
            <a:rPr lang="el-GR" sz="2300" b="1" kern="1200" dirty="0" smtClean="0"/>
            <a:t> </a:t>
          </a:r>
        </a:p>
        <a:p>
          <a:pPr lvl="0" algn="ctr" defTabSz="889000">
            <a:lnSpc>
              <a:spcPct val="90000"/>
            </a:lnSpc>
            <a:spcBef>
              <a:spcPct val="0"/>
            </a:spcBef>
            <a:spcAft>
              <a:spcPct val="35000"/>
            </a:spcAft>
          </a:pPr>
          <a:r>
            <a:rPr lang="el-GR" sz="2000" kern="1200" dirty="0" smtClean="0"/>
            <a:t>της Απασχόλησης της Μεταποίησης στη Χώρα</a:t>
          </a:r>
          <a:endParaRPr lang="el-GR" sz="2000" kern="1200" dirty="0"/>
        </a:p>
      </dsp:txBody>
      <dsp:txXfrm>
        <a:off x="5424930" y="2975"/>
        <a:ext cx="3342605" cy="2005563"/>
      </dsp:txXfrm>
    </dsp:sp>
    <dsp:sp modelId="{B5727EF7-51A1-41CC-970D-9DF8D95B98C7}">
      <dsp:nvSpPr>
        <dsp:cNvPr id="0" name=""/>
        <dsp:cNvSpPr/>
      </dsp:nvSpPr>
      <dsp:spPr>
        <a:xfrm>
          <a:off x="1748064"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l-GR" sz="3600" b="1" kern="1200" dirty="0" smtClean="0"/>
            <a:t>13,5% </a:t>
          </a:r>
        </a:p>
        <a:p>
          <a:pPr lvl="0" algn="ctr" defTabSz="1600200">
            <a:lnSpc>
              <a:spcPct val="90000"/>
            </a:lnSpc>
            <a:spcBef>
              <a:spcPct val="0"/>
            </a:spcBef>
            <a:spcAft>
              <a:spcPct val="35000"/>
            </a:spcAft>
          </a:pPr>
          <a:r>
            <a:rPr lang="el-GR" sz="2000" kern="1200" dirty="0" smtClean="0"/>
            <a:t>των Πωλήσεων των Μεταποιητικών επιχειρήσεων*</a:t>
          </a:r>
          <a:endParaRPr lang="el-GR" sz="2000" kern="1200" dirty="0"/>
        </a:p>
      </dsp:txBody>
      <dsp:txXfrm>
        <a:off x="1748064" y="2342799"/>
        <a:ext cx="3342605" cy="2005563"/>
      </dsp:txXfrm>
    </dsp:sp>
    <dsp:sp modelId="{CF5D582D-429F-486B-8FDF-F1D95EB1015E}">
      <dsp:nvSpPr>
        <dsp:cNvPr id="0" name=""/>
        <dsp:cNvSpPr/>
      </dsp:nvSpPr>
      <dsp:spPr>
        <a:xfrm>
          <a:off x="5424930"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ts val="1000"/>
            </a:spcAft>
          </a:pPr>
          <a:r>
            <a:rPr lang="el-GR" sz="3200" b="1" kern="1200" dirty="0" smtClean="0"/>
            <a:t>13,0%</a:t>
          </a:r>
          <a:r>
            <a:rPr lang="el-GR" sz="2800" b="1" kern="1200" dirty="0" smtClean="0"/>
            <a:t> </a:t>
          </a:r>
        </a:p>
        <a:p>
          <a:pPr lvl="0" algn="ctr" defTabSz="1422400">
            <a:lnSpc>
              <a:spcPct val="90000"/>
            </a:lnSpc>
            <a:spcBef>
              <a:spcPct val="0"/>
            </a:spcBef>
            <a:spcAft>
              <a:spcPct val="35000"/>
            </a:spcAft>
          </a:pPr>
          <a:r>
            <a:rPr lang="el-GR" sz="2000" kern="1200" dirty="0" smtClean="0"/>
            <a:t>της Προστιθέμενης Αξίας των Μεταποιητικών επιχειρήσεων*</a:t>
          </a:r>
          <a:endParaRPr lang="el-GR" sz="2000" kern="1200" dirty="0"/>
        </a:p>
      </dsp:txBody>
      <dsp:txXfrm>
        <a:off x="5424930" y="2342799"/>
        <a:ext cx="3342605" cy="200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BA7D6-7887-4F8B-952A-E4AC5FAE3C94}">
      <dsp:nvSpPr>
        <dsp:cNvPr id="0" name=""/>
        <dsp:cNvSpPr/>
      </dsp:nvSpPr>
      <dsp:spPr>
        <a:xfrm>
          <a:off x="1132564" y="2109"/>
          <a:ext cx="2551881" cy="112353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l-GR" sz="1600" b="1" kern="1200" dirty="0"/>
            <a:t>Μέση ετήσια μεταβολή του κύκλου εργασιών </a:t>
          </a:r>
        </a:p>
      </dsp:txBody>
      <dsp:txXfrm>
        <a:off x="1165471" y="35016"/>
        <a:ext cx="2486067" cy="1057719"/>
      </dsp:txXfrm>
    </dsp:sp>
    <dsp:sp modelId="{22EE94C9-00B8-495C-B488-1FF98060D58C}">
      <dsp:nvSpPr>
        <dsp:cNvPr id="0" name=""/>
        <dsp:cNvSpPr/>
      </dsp:nvSpPr>
      <dsp:spPr>
        <a:xfrm>
          <a:off x="996836" y="1424212"/>
          <a:ext cx="902684" cy="606096"/>
        </a:xfrm>
        <a:prstGeom prst="roundRect">
          <a:avLst>
            <a:gd name="adj" fmla="val 16670"/>
          </a:avLst>
        </a:prstGeom>
        <a:blipFill>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E60B89-600F-463F-95AF-CCAB61CE36D1}">
      <dsp:nvSpPr>
        <dsp:cNvPr id="0" name=""/>
        <dsp:cNvSpPr/>
      </dsp:nvSpPr>
      <dsp:spPr>
        <a:xfrm>
          <a:off x="1796562" y="1175385"/>
          <a:ext cx="2007166" cy="1103749"/>
        </a:xfrm>
        <a:prstGeom prst="roundRect">
          <a:avLst>
            <a:gd name="adj" fmla="val 166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l-GR" sz="1600" kern="1200" dirty="0"/>
            <a:t>αύξηση μεγαλύτερη του 5%</a:t>
          </a:r>
        </a:p>
      </dsp:txBody>
      <dsp:txXfrm>
        <a:off x="1850452" y="1229275"/>
        <a:ext cx="1899386" cy="995969"/>
      </dsp:txXfrm>
    </dsp:sp>
    <dsp:sp modelId="{82DBAE99-85A0-435C-847B-5FC462FB5DCB}">
      <dsp:nvSpPr>
        <dsp:cNvPr id="0" name=""/>
        <dsp:cNvSpPr/>
      </dsp:nvSpPr>
      <dsp:spPr>
        <a:xfrm>
          <a:off x="1004846" y="2561771"/>
          <a:ext cx="903599" cy="604799"/>
        </a:xfrm>
        <a:prstGeom prst="roundRect">
          <a:avLst>
            <a:gd name="adj" fmla="val 16670"/>
          </a:avLst>
        </a:prstGeom>
        <a:blipFill>
          <a:blip xmlns:r="http://schemas.openxmlformats.org/officeDocument/2006/relationships" r:embed="rId2"/>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44E955-1CB8-4E35-8921-1AEE5A2136D5}">
      <dsp:nvSpPr>
        <dsp:cNvPr id="0" name=""/>
        <dsp:cNvSpPr/>
      </dsp:nvSpPr>
      <dsp:spPr>
        <a:xfrm>
          <a:off x="1796562" y="2312297"/>
          <a:ext cx="2007166" cy="1103749"/>
        </a:xfrm>
        <a:prstGeom prst="roundRect">
          <a:avLst>
            <a:gd name="adj" fmla="val 166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l-GR" sz="1600" kern="1200" dirty="0"/>
            <a:t>Μεταβολή μεταξύ -5% και +5%</a:t>
          </a:r>
        </a:p>
      </dsp:txBody>
      <dsp:txXfrm>
        <a:off x="1850452" y="2366187"/>
        <a:ext cx="1899386" cy="995969"/>
      </dsp:txXfrm>
    </dsp:sp>
    <dsp:sp modelId="{1728825B-7B3C-48C2-96FA-AB3FF74328B6}">
      <dsp:nvSpPr>
        <dsp:cNvPr id="0" name=""/>
        <dsp:cNvSpPr/>
      </dsp:nvSpPr>
      <dsp:spPr>
        <a:xfrm>
          <a:off x="996378" y="3698682"/>
          <a:ext cx="903599" cy="604799"/>
        </a:xfrm>
        <a:prstGeom prst="roundRect">
          <a:avLst>
            <a:gd name="adj" fmla="val 16670"/>
          </a:avLst>
        </a:prstGeom>
        <a:blipFill>
          <a:blip xmlns:r="http://schemas.openxmlformats.org/officeDocument/2006/relationships" r:embed="rId3"/>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DEA669-D4C4-4806-9EE9-1C6E19D4C5DE}">
      <dsp:nvSpPr>
        <dsp:cNvPr id="0" name=""/>
        <dsp:cNvSpPr/>
      </dsp:nvSpPr>
      <dsp:spPr>
        <a:xfrm>
          <a:off x="1796562" y="3449208"/>
          <a:ext cx="2007166" cy="1103749"/>
        </a:xfrm>
        <a:prstGeom prst="roundRect">
          <a:avLst>
            <a:gd name="adj" fmla="val 166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l-GR" sz="1600" kern="1200" dirty="0"/>
            <a:t>Μεταβολή μικρότερη του -5%</a:t>
          </a:r>
        </a:p>
      </dsp:txBody>
      <dsp:txXfrm>
        <a:off x="1850452" y="3503098"/>
        <a:ext cx="1899386" cy="995969"/>
      </dsp:txXfrm>
    </dsp:sp>
    <dsp:sp modelId="{8D835179-094E-4261-A30D-99FB0F2B872A}">
      <dsp:nvSpPr>
        <dsp:cNvPr id="0" name=""/>
        <dsp:cNvSpPr/>
      </dsp:nvSpPr>
      <dsp:spPr>
        <a:xfrm>
          <a:off x="4067321" y="2109"/>
          <a:ext cx="2551881" cy="112353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l-GR" sz="1600" b="1" kern="1200" dirty="0"/>
            <a:t>Απόδοση των απασχολούμενων κεφαλαίων (</a:t>
          </a:r>
          <a:r>
            <a:rPr lang="en-US" sz="1600" b="1" kern="1200" dirty="0"/>
            <a:t>ROI)</a:t>
          </a:r>
          <a:endParaRPr lang="el-GR" sz="1600" b="1" kern="1200" dirty="0"/>
        </a:p>
      </dsp:txBody>
      <dsp:txXfrm>
        <a:off x="4100228" y="35016"/>
        <a:ext cx="2486067" cy="1057719"/>
      </dsp:txXfrm>
    </dsp:sp>
    <dsp:sp modelId="{15357643-A85A-4B61-8DE2-876010EA390E}">
      <dsp:nvSpPr>
        <dsp:cNvPr id="0" name=""/>
        <dsp:cNvSpPr/>
      </dsp:nvSpPr>
      <dsp:spPr>
        <a:xfrm>
          <a:off x="4058917" y="1571217"/>
          <a:ext cx="561749" cy="312086"/>
        </a:xfrm>
        <a:prstGeom prst="roundRect">
          <a:avLst>
            <a:gd name="adj" fmla="val 166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4F451D-D416-4A3A-B5A3-AE8E0704BF90}">
      <dsp:nvSpPr>
        <dsp:cNvPr id="0" name=""/>
        <dsp:cNvSpPr/>
      </dsp:nvSpPr>
      <dsp:spPr>
        <a:xfrm>
          <a:off x="4620440" y="1175385"/>
          <a:ext cx="2007166" cy="1103749"/>
        </a:xfrm>
        <a:prstGeom prst="roundRect">
          <a:avLst>
            <a:gd name="adj" fmla="val 166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l-GR" sz="1600" kern="1200" dirty="0"/>
            <a:t>&gt; 15%</a:t>
          </a:r>
        </a:p>
      </dsp:txBody>
      <dsp:txXfrm>
        <a:off x="4674330" y="1229275"/>
        <a:ext cx="1899386" cy="995969"/>
      </dsp:txXfrm>
    </dsp:sp>
    <dsp:sp modelId="{C9793E15-6A73-4E4C-A19A-35BEFFFD7B8A}">
      <dsp:nvSpPr>
        <dsp:cNvPr id="0" name=""/>
        <dsp:cNvSpPr/>
      </dsp:nvSpPr>
      <dsp:spPr>
        <a:xfrm>
          <a:off x="4058917" y="2708128"/>
          <a:ext cx="561749" cy="312086"/>
        </a:xfrm>
        <a:prstGeom prst="roundRect">
          <a:avLst>
            <a:gd name="adj" fmla="val 166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A1D225-4431-4BD2-B831-F39968E5B6C0}">
      <dsp:nvSpPr>
        <dsp:cNvPr id="0" name=""/>
        <dsp:cNvSpPr/>
      </dsp:nvSpPr>
      <dsp:spPr>
        <a:xfrm>
          <a:off x="4620440" y="2312297"/>
          <a:ext cx="2007166" cy="1103749"/>
        </a:xfrm>
        <a:prstGeom prst="roundRect">
          <a:avLst>
            <a:gd name="adj" fmla="val 166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l-GR" sz="1600" kern="1200" dirty="0"/>
            <a:t>0%  έως 15%</a:t>
          </a:r>
        </a:p>
      </dsp:txBody>
      <dsp:txXfrm>
        <a:off x="4674330" y="2366187"/>
        <a:ext cx="1899386" cy="995969"/>
      </dsp:txXfrm>
    </dsp:sp>
    <dsp:sp modelId="{1767C641-10E9-449B-B39D-05287556F0A3}">
      <dsp:nvSpPr>
        <dsp:cNvPr id="0" name=""/>
        <dsp:cNvSpPr/>
      </dsp:nvSpPr>
      <dsp:spPr>
        <a:xfrm>
          <a:off x="4058917" y="3845039"/>
          <a:ext cx="561749" cy="312086"/>
        </a:xfrm>
        <a:prstGeom prst="roundRect">
          <a:avLst>
            <a:gd name="adj" fmla="val 166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42D78-2220-4533-9E81-B3A2DC4CCB68}">
      <dsp:nvSpPr>
        <dsp:cNvPr id="0" name=""/>
        <dsp:cNvSpPr/>
      </dsp:nvSpPr>
      <dsp:spPr>
        <a:xfrm>
          <a:off x="4620440" y="3449208"/>
          <a:ext cx="2007166" cy="1103749"/>
        </a:xfrm>
        <a:prstGeom prst="roundRect">
          <a:avLst>
            <a:gd name="adj" fmla="val 166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l-GR" sz="1600" kern="1200" dirty="0"/>
            <a:t>&lt; 0%</a:t>
          </a:r>
        </a:p>
      </dsp:txBody>
      <dsp:txXfrm>
        <a:off x="4674330" y="3503098"/>
        <a:ext cx="1899386" cy="995969"/>
      </dsp:txXfrm>
    </dsp:sp>
    <dsp:sp modelId="{FC184F44-C990-48A0-A594-826F30AEE90F}">
      <dsp:nvSpPr>
        <dsp:cNvPr id="0" name=""/>
        <dsp:cNvSpPr/>
      </dsp:nvSpPr>
      <dsp:spPr>
        <a:xfrm>
          <a:off x="6891199" y="2109"/>
          <a:ext cx="2551881" cy="112353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355600" lvl="0" indent="0" algn="l" defTabSz="711200">
            <a:lnSpc>
              <a:spcPct val="90000"/>
            </a:lnSpc>
            <a:spcBef>
              <a:spcPct val="0"/>
            </a:spcBef>
            <a:spcAft>
              <a:spcPts val="0"/>
            </a:spcAft>
          </a:pPr>
          <a:r>
            <a:rPr lang="el-GR" sz="1600" b="1" u="none" kern="1200" dirty="0"/>
            <a:t>Καθαρός </a:t>
          </a:r>
          <a:endParaRPr lang="en-US" sz="1600" b="1" u="none" kern="1200" dirty="0"/>
        </a:p>
        <a:p>
          <a:pPr marL="355600" lvl="0" indent="0" algn="l" defTabSz="711200">
            <a:lnSpc>
              <a:spcPct val="90000"/>
            </a:lnSpc>
            <a:spcBef>
              <a:spcPct val="0"/>
            </a:spcBef>
            <a:spcAft>
              <a:spcPct val="35000"/>
            </a:spcAft>
          </a:pPr>
          <a:r>
            <a:rPr lang="el-GR" sz="1600" b="1" u="none" kern="1200" dirty="0"/>
            <a:t>Δανεισμός </a:t>
          </a:r>
        </a:p>
        <a:p>
          <a:pPr lvl="0" algn="ctr" defTabSz="711200">
            <a:lnSpc>
              <a:spcPct val="90000"/>
            </a:lnSpc>
            <a:spcBef>
              <a:spcPct val="0"/>
            </a:spcBef>
            <a:spcAft>
              <a:spcPct val="35000"/>
            </a:spcAft>
          </a:pPr>
          <a:r>
            <a:rPr lang="en-US" sz="1600" b="1" kern="1200" dirty="0"/>
            <a:t>                   EBITDA</a:t>
          </a:r>
          <a:endParaRPr lang="el-GR" sz="1600" b="1" kern="1200" dirty="0"/>
        </a:p>
      </dsp:txBody>
      <dsp:txXfrm>
        <a:off x="6924106" y="35016"/>
        <a:ext cx="2486067" cy="1057719"/>
      </dsp:txXfrm>
    </dsp:sp>
    <dsp:sp modelId="{47A05F19-0D8B-4C2E-AD31-FC50ED0DCA5E}">
      <dsp:nvSpPr>
        <dsp:cNvPr id="0" name=""/>
        <dsp:cNvSpPr/>
      </dsp:nvSpPr>
      <dsp:spPr>
        <a:xfrm>
          <a:off x="6882795" y="1571217"/>
          <a:ext cx="561749" cy="312086"/>
        </a:xfrm>
        <a:prstGeom prst="roundRect">
          <a:avLst>
            <a:gd name="adj" fmla="val 166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6623F7-63E7-4FD4-BF55-E0DF08EFBF3E}">
      <dsp:nvSpPr>
        <dsp:cNvPr id="0" name=""/>
        <dsp:cNvSpPr/>
      </dsp:nvSpPr>
      <dsp:spPr>
        <a:xfrm>
          <a:off x="7444318" y="1175385"/>
          <a:ext cx="2007166" cy="1103749"/>
        </a:xfrm>
        <a:prstGeom prst="roundRect">
          <a:avLst>
            <a:gd name="adj" fmla="val 166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l-GR" sz="1600" kern="1200" dirty="0"/>
            <a:t>&lt; 1,5</a:t>
          </a:r>
        </a:p>
      </dsp:txBody>
      <dsp:txXfrm>
        <a:off x="7498208" y="1229275"/>
        <a:ext cx="1899386" cy="995969"/>
      </dsp:txXfrm>
    </dsp:sp>
    <dsp:sp modelId="{4C5466FE-A896-4076-8B9E-A9CB1D44311C}">
      <dsp:nvSpPr>
        <dsp:cNvPr id="0" name=""/>
        <dsp:cNvSpPr/>
      </dsp:nvSpPr>
      <dsp:spPr>
        <a:xfrm>
          <a:off x="6882795" y="2708128"/>
          <a:ext cx="561749" cy="312086"/>
        </a:xfrm>
        <a:prstGeom prst="roundRect">
          <a:avLst>
            <a:gd name="adj" fmla="val 166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EDEFED-97C4-48EA-95C0-E8E6E25F3FB9}">
      <dsp:nvSpPr>
        <dsp:cNvPr id="0" name=""/>
        <dsp:cNvSpPr/>
      </dsp:nvSpPr>
      <dsp:spPr>
        <a:xfrm>
          <a:off x="7444318" y="2312297"/>
          <a:ext cx="2007166" cy="1103749"/>
        </a:xfrm>
        <a:prstGeom prst="roundRect">
          <a:avLst>
            <a:gd name="adj" fmla="val 166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l-GR" sz="1600" kern="1200" dirty="0"/>
            <a:t>1,5 έως 5</a:t>
          </a:r>
        </a:p>
      </dsp:txBody>
      <dsp:txXfrm>
        <a:off x="7498208" y="2366187"/>
        <a:ext cx="1899386" cy="995969"/>
      </dsp:txXfrm>
    </dsp:sp>
    <dsp:sp modelId="{82D17074-6C07-4039-A5EB-0A6D965D111C}">
      <dsp:nvSpPr>
        <dsp:cNvPr id="0" name=""/>
        <dsp:cNvSpPr/>
      </dsp:nvSpPr>
      <dsp:spPr>
        <a:xfrm>
          <a:off x="6882795" y="3845039"/>
          <a:ext cx="561749" cy="312086"/>
        </a:xfrm>
        <a:prstGeom prst="roundRect">
          <a:avLst>
            <a:gd name="adj" fmla="val 166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49D7F-C75C-41B9-AC6C-303747DCB36E}">
      <dsp:nvSpPr>
        <dsp:cNvPr id="0" name=""/>
        <dsp:cNvSpPr/>
      </dsp:nvSpPr>
      <dsp:spPr>
        <a:xfrm>
          <a:off x="7444318" y="3449208"/>
          <a:ext cx="2007166" cy="1103749"/>
        </a:xfrm>
        <a:prstGeom prst="roundRect">
          <a:avLst>
            <a:gd name="adj" fmla="val 166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l-GR" sz="1600" kern="1200" dirty="0"/>
            <a:t>&gt; 5 </a:t>
          </a:r>
        </a:p>
      </dsp:txBody>
      <dsp:txXfrm>
        <a:off x="7498208" y="3503098"/>
        <a:ext cx="1899386" cy="99596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8350B53-722F-4F40-81B0-CDFF04EFDB65}" type="datetimeFigureOut">
              <a:rPr lang="el-GR" smtClean="0"/>
              <a:t>31/1/2019</a:t>
            </a:fld>
            <a:endParaRPr lang="el-GR"/>
          </a:p>
        </p:txBody>
      </p:sp>
      <p:sp>
        <p:nvSpPr>
          <p:cNvPr id="4" name="Θέση υποσέλιδου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8105BCF6-E512-4C20-AFF4-B82CEEB296B5}" type="slidenum">
              <a:rPr lang="el-GR" smtClean="0"/>
              <a:t>‹#›</a:t>
            </a:fld>
            <a:endParaRPr lang="el-GR"/>
          </a:p>
        </p:txBody>
      </p:sp>
    </p:spTree>
    <p:extLst>
      <p:ext uri="{BB962C8B-B14F-4D97-AF65-F5344CB8AC3E}">
        <p14:creationId xmlns:p14="http://schemas.microsoft.com/office/powerpoint/2010/main" val="28923931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D1153077-505C-42D3-A42B-606EB70653F5}" type="datetimeFigureOut">
              <a:rPr lang="el-GR" smtClean="0"/>
              <a:t>31/1/2019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A804E3-1B92-4146-820E-BE293C9E89FA}" type="slidenum">
              <a:rPr lang="el-GR" smtClean="0"/>
              <a:t>‹#›</a:t>
            </a:fld>
            <a:endParaRPr lang="el-GR"/>
          </a:p>
        </p:txBody>
      </p:sp>
    </p:spTree>
    <p:extLst>
      <p:ext uri="{BB962C8B-B14F-4D97-AF65-F5344CB8AC3E}">
        <p14:creationId xmlns:p14="http://schemas.microsoft.com/office/powerpoint/2010/main" val="64478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1153077-505C-42D3-A42B-606EB70653F5}" type="datetimeFigureOut">
              <a:rPr lang="el-GR" smtClean="0"/>
              <a:t>31/1/2019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A804E3-1B92-4146-820E-BE293C9E89FA}" type="slidenum">
              <a:rPr lang="el-GR" smtClean="0"/>
              <a:t>‹#›</a:t>
            </a:fld>
            <a:endParaRPr lang="el-GR"/>
          </a:p>
        </p:txBody>
      </p:sp>
    </p:spTree>
    <p:extLst>
      <p:ext uri="{BB962C8B-B14F-4D97-AF65-F5344CB8AC3E}">
        <p14:creationId xmlns:p14="http://schemas.microsoft.com/office/powerpoint/2010/main" val="237954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1153077-505C-42D3-A42B-606EB70653F5}" type="datetimeFigureOut">
              <a:rPr lang="el-GR" smtClean="0"/>
              <a:t>31/1/2019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A804E3-1B92-4146-820E-BE293C9E89FA}" type="slidenum">
              <a:rPr lang="el-GR" smtClean="0"/>
              <a:t>‹#›</a:t>
            </a:fld>
            <a:endParaRPr lang="el-GR"/>
          </a:p>
        </p:txBody>
      </p:sp>
    </p:spTree>
    <p:extLst>
      <p:ext uri="{BB962C8B-B14F-4D97-AF65-F5344CB8AC3E}">
        <p14:creationId xmlns:p14="http://schemas.microsoft.com/office/powerpoint/2010/main" val="324507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899387"/>
            <a:ext cx="10515600" cy="791301"/>
          </a:xfrm>
        </p:spPr>
        <p:txBody>
          <a:bodyPr/>
          <a:lstStyle>
            <a:lvl1pPr algn="l">
              <a:defRPr/>
            </a:lvl1pPr>
          </a:lstStyle>
          <a:p>
            <a:r>
              <a:rPr lang="el-GR" dirty="0"/>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1153077-505C-42D3-A42B-606EB70653F5}" type="datetimeFigureOut">
              <a:rPr lang="el-GR" smtClean="0"/>
              <a:t>31/1/2019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A804E3-1B92-4146-820E-BE293C9E89FA}" type="slidenum">
              <a:rPr lang="el-GR" smtClean="0"/>
              <a:t>‹#›</a:t>
            </a:fld>
            <a:endParaRPr lang="el-GR"/>
          </a:p>
        </p:txBody>
      </p:sp>
      <p:pic>
        <p:nvPicPr>
          <p:cNvPr id="9" name="Εικόνα 8"/>
          <p:cNvPicPr>
            <a:picLocks noChangeAspect="1"/>
          </p:cNvPicPr>
          <p:nvPr userDrawn="1"/>
        </p:nvPicPr>
        <p:blipFill>
          <a:blip r:embed="rId2"/>
          <a:stretch>
            <a:fillRect/>
          </a:stretch>
        </p:blipFill>
        <p:spPr>
          <a:xfrm>
            <a:off x="838200" y="0"/>
            <a:ext cx="4790658" cy="720000"/>
          </a:xfrm>
          <a:prstGeom prst="rect">
            <a:avLst/>
          </a:prstGeom>
        </p:spPr>
      </p:pic>
      <p:cxnSp>
        <p:nvCxnSpPr>
          <p:cNvPr id="11" name="Ευθεία γραμμή σύνδεσης 10"/>
          <p:cNvCxnSpPr/>
          <p:nvPr userDrawn="1"/>
        </p:nvCxnSpPr>
        <p:spPr>
          <a:xfrm>
            <a:off x="838200" y="1690688"/>
            <a:ext cx="105156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Ορθογώνιο 6"/>
          <p:cNvSpPr/>
          <p:nvPr userDrawn="1"/>
        </p:nvSpPr>
        <p:spPr>
          <a:xfrm rot="16200000">
            <a:off x="-3111501" y="3124301"/>
            <a:ext cx="6858001" cy="609398"/>
          </a:xfrm>
          <a:prstGeom prst="rect">
            <a:avLst/>
          </a:prstGeom>
          <a:blipFill>
            <a:blip r:embed="rId3"/>
            <a:stretch>
              <a:fillRect/>
            </a:stretch>
          </a:blipFill>
        </p:spPr>
        <p:txBody>
          <a:bodyPr wrap="square">
            <a:spAutoFit/>
          </a:bodyPr>
          <a:lstStyle/>
          <a:p>
            <a:pPr>
              <a:lnSpc>
                <a:spcPct val="120000"/>
              </a:lnSpc>
              <a:spcAft>
                <a:spcPts val="0"/>
              </a:spcAft>
            </a:pPr>
            <a:r>
              <a:rPr lang="el-GR"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Η ΜΕΤΑΠΟΙΗΣΗ</a:t>
            </a:r>
            <a:r>
              <a:rPr lang="en-US"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  </a:t>
            </a:r>
            <a:r>
              <a:rPr lang="el-GR"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ΤΗΣ ΒΟΡΕΙΑΣ ΕΛΛΑΔΑΣ </a:t>
            </a:r>
            <a:r>
              <a:rPr lang="en-US"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 </a:t>
            </a:r>
            <a:r>
              <a:rPr lang="el-GR"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ΠΡΟΣ ΤΟ 2020</a:t>
            </a:r>
            <a:r>
              <a:rPr lang="en-US"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 </a:t>
            </a:r>
          </a:p>
          <a:p>
            <a:pPr>
              <a:lnSpc>
                <a:spcPct val="120000"/>
              </a:lnSpc>
              <a:spcAft>
                <a:spcPts val="0"/>
              </a:spcAft>
            </a:pPr>
            <a:r>
              <a:rPr lang="el-GR" sz="1200" kern="1200" dirty="0">
                <a:ln w="0">
                  <a:noFill/>
                </a:ln>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ΚΥΡΙΑ ΜΕΓΕΘΗ, ΒΙΟΜΗΧΑΝΙΚΕΣ ΣΥΓΚΕΝΤΡΩΣΕΙΣ &amp; ΑΝΑΓΚΑΙΕΣ ΠΡΟΣΑΡΜΟΓΕΣ ΒΙΟΜΗΧΑΝΙΚΗΣ ΠΟΛΙΤΙΚΗΣ</a:t>
            </a:r>
            <a:endParaRPr lang="el-GR" sz="1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215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1153077-505C-42D3-A42B-606EB70653F5}" type="datetimeFigureOut">
              <a:rPr lang="el-GR" smtClean="0"/>
              <a:t>31/1/2019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A804E3-1B92-4146-820E-BE293C9E89FA}" type="slidenum">
              <a:rPr lang="el-GR" smtClean="0"/>
              <a:t>‹#›</a:t>
            </a:fld>
            <a:endParaRPr lang="el-GR"/>
          </a:p>
        </p:txBody>
      </p:sp>
      <p:sp>
        <p:nvSpPr>
          <p:cNvPr id="9" name="Ορθογώνιο 8"/>
          <p:cNvSpPr/>
          <p:nvPr userDrawn="1"/>
        </p:nvSpPr>
        <p:spPr>
          <a:xfrm rot="16200000">
            <a:off x="-3111501" y="3124301"/>
            <a:ext cx="6858001" cy="609398"/>
          </a:xfrm>
          <a:prstGeom prst="rect">
            <a:avLst/>
          </a:prstGeom>
          <a:blipFill>
            <a:blip r:embed="rId2"/>
            <a:stretch>
              <a:fillRect/>
            </a:stretch>
          </a:blipFill>
        </p:spPr>
        <p:txBody>
          <a:bodyPr wrap="square">
            <a:spAutoFit/>
          </a:bodyPr>
          <a:lstStyle/>
          <a:p>
            <a:pPr>
              <a:lnSpc>
                <a:spcPct val="120000"/>
              </a:lnSpc>
              <a:spcAft>
                <a:spcPts val="0"/>
              </a:spcAft>
            </a:pPr>
            <a:r>
              <a:rPr lang="el-GR"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Η ΜΕΤΑΠΟΙΗΣΗ</a:t>
            </a:r>
            <a:r>
              <a:rPr lang="en-US"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  </a:t>
            </a:r>
            <a:r>
              <a:rPr lang="el-GR"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ΤΗΣ ΒΟΡΕΙΑΣ ΕΛΛΑΔΑΣ </a:t>
            </a:r>
            <a:r>
              <a:rPr lang="en-US"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 </a:t>
            </a:r>
            <a:r>
              <a:rPr lang="el-GR"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ΠΡΟΣ ΤΟ 2020</a:t>
            </a:r>
            <a:r>
              <a:rPr lang="en-US"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 </a:t>
            </a:r>
          </a:p>
          <a:p>
            <a:pPr>
              <a:lnSpc>
                <a:spcPct val="120000"/>
              </a:lnSpc>
              <a:spcAft>
                <a:spcPts val="0"/>
              </a:spcAft>
            </a:pPr>
            <a:r>
              <a:rPr lang="el-GR" sz="1200" kern="1200" dirty="0">
                <a:ln w="0">
                  <a:noFill/>
                </a:ln>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ΚΥΡΙΑ ΜΕΓΕΘΗ, ΒΙΟΜΗΧΑΝΙΚΕΣ ΣΥΓΚΕΝΤΡΩΣΕΙΣ &amp; ΑΝΑΓΚΑΙΕΣ ΠΡΟΣΑΡΜΟΓΕΣ ΒΙΟΜΗΧΑΝΙΚΗΣ ΠΟΛΙΤΙΚΗΣ</a:t>
            </a:r>
            <a:endParaRPr lang="el-GR" sz="1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14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D1153077-505C-42D3-A42B-606EB70653F5}" type="datetimeFigureOut">
              <a:rPr lang="el-GR" smtClean="0"/>
              <a:t>31/1/2019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A804E3-1B92-4146-820E-BE293C9E89FA}" type="slidenum">
              <a:rPr lang="el-GR" smtClean="0"/>
              <a:t>‹#›</a:t>
            </a:fld>
            <a:endParaRPr lang="el-GR"/>
          </a:p>
        </p:txBody>
      </p:sp>
    </p:spTree>
    <p:extLst>
      <p:ext uri="{BB962C8B-B14F-4D97-AF65-F5344CB8AC3E}">
        <p14:creationId xmlns:p14="http://schemas.microsoft.com/office/powerpoint/2010/main" val="324283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D1153077-505C-42D3-A42B-606EB70653F5}" type="datetimeFigureOut">
              <a:rPr lang="el-GR" smtClean="0"/>
              <a:t>31/1/2019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DA804E3-1B92-4146-820E-BE293C9E89FA}" type="slidenum">
              <a:rPr lang="el-GR" smtClean="0"/>
              <a:t>‹#›</a:t>
            </a:fld>
            <a:endParaRPr lang="el-GR"/>
          </a:p>
        </p:txBody>
      </p:sp>
    </p:spTree>
    <p:extLst>
      <p:ext uri="{BB962C8B-B14F-4D97-AF65-F5344CB8AC3E}">
        <p14:creationId xmlns:p14="http://schemas.microsoft.com/office/powerpoint/2010/main" val="8827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D1153077-505C-42D3-A42B-606EB70653F5}" type="datetimeFigureOut">
              <a:rPr lang="el-GR" smtClean="0"/>
              <a:t>31/1/2019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DA804E3-1B92-4146-820E-BE293C9E89FA}" type="slidenum">
              <a:rPr lang="el-GR" smtClean="0"/>
              <a:t>‹#›</a:t>
            </a:fld>
            <a:endParaRPr lang="el-GR"/>
          </a:p>
        </p:txBody>
      </p:sp>
    </p:spTree>
    <p:extLst>
      <p:ext uri="{BB962C8B-B14F-4D97-AF65-F5344CB8AC3E}">
        <p14:creationId xmlns:p14="http://schemas.microsoft.com/office/powerpoint/2010/main" val="274929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1153077-505C-42D3-A42B-606EB70653F5}" type="datetimeFigureOut">
              <a:rPr lang="el-GR" smtClean="0"/>
              <a:t>31/1/2019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DA804E3-1B92-4146-820E-BE293C9E89FA}" type="slidenum">
              <a:rPr lang="el-GR" smtClean="0"/>
              <a:t>‹#›</a:t>
            </a:fld>
            <a:endParaRPr lang="el-GR"/>
          </a:p>
        </p:txBody>
      </p:sp>
    </p:spTree>
    <p:extLst>
      <p:ext uri="{BB962C8B-B14F-4D97-AF65-F5344CB8AC3E}">
        <p14:creationId xmlns:p14="http://schemas.microsoft.com/office/powerpoint/2010/main" val="145364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D1153077-505C-42D3-A42B-606EB70653F5}" type="datetimeFigureOut">
              <a:rPr lang="el-GR" smtClean="0"/>
              <a:t>31/1/2019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A804E3-1B92-4146-820E-BE293C9E89FA}" type="slidenum">
              <a:rPr lang="el-GR" smtClean="0"/>
              <a:t>‹#›</a:t>
            </a:fld>
            <a:endParaRPr lang="el-GR"/>
          </a:p>
        </p:txBody>
      </p:sp>
    </p:spTree>
    <p:extLst>
      <p:ext uri="{BB962C8B-B14F-4D97-AF65-F5344CB8AC3E}">
        <p14:creationId xmlns:p14="http://schemas.microsoft.com/office/powerpoint/2010/main" val="21745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D1153077-505C-42D3-A42B-606EB70653F5}" type="datetimeFigureOut">
              <a:rPr lang="el-GR" smtClean="0"/>
              <a:t>31/1/2019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A804E3-1B92-4146-820E-BE293C9E89FA}" type="slidenum">
              <a:rPr lang="el-GR" smtClean="0"/>
              <a:t>‹#›</a:t>
            </a:fld>
            <a:endParaRPr lang="el-GR"/>
          </a:p>
        </p:txBody>
      </p:sp>
    </p:spTree>
    <p:extLst>
      <p:ext uri="{BB962C8B-B14F-4D97-AF65-F5344CB8AC3E}">
        <p14:creationId xmlns:p14="http://schemas.microsoft.com/office/powerpoint/2010/main" val="119963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53077-505C-42D3-A42B-606EB70653F5}" type="datetimeFigureOut">
              <a:rPr lang="el-GR" smtClean="0"/>
              <a:t>31/1/2019</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804E3-1B92-4146-820E-BE293C9E89FA}" type="slidenum">
              <a:rPr lang="el-GR" smtClean="0"/>
              <a:t>‹#›</a:t>
            </a:fld>
            <a:endParaRPr lang="el-GR"/>
          </a:p>
        </p:txBody>
      </p:sp>
    </p:spTree>
    <p:extLst>
      <p:ext uri="{BB962C8B-B14F-4D97-AF65-F5344CB8AC3E}">
        <p14:creationId xmlns:p14="http://schemas.microsoft.com/office/powerpoint/2010/main" val="425421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p:nvPr/>
        </p:nvPicPr>
        <p:blipFill rotWithShape="1">
          <a:blip r:embed="rId2">
            <a:duotone>
              <a:prstClr val="black"/>
              <a:srgbClr val="002060">
                <a:tint val="45000"/>
                <a:satMod val="400000"/>
              </a:srgbClr>
            </a:duotone>
            <a:extLst>
              <a:ext uri="{BEBA8EAE-BF5A-486C-A8C5-ECC9F3942E4B}">
                <a14:imgProps xmlns:a14="http://schemas.microsoft.com/office/drawing/2010/main">
                  <a14:imgLayer r:embed="rId3">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t="-3044"/>
          <a:stretch/>
        </p:blipFill>
        <p:spPr bwMode="auto">
          <a:xfrm>
            <a:off x="2324100" y="1122363"/>
            <a:ext cx="7543800" cy="557212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 name="Τίτλος 1"/>
          <p:cNvSpPr>
            <a:spLocks noGrp="1"/>
          </p:cNvSpPr>
          <p:nvPr>
            <p:ph type="ctrTitle"/>
          </p:nvPr>
        </p:nvSpPr>
        <p:spPr/>
        <p:txBody>
          <a:bodyPr>
            <a:normAutofit fontScale="90000"/>
          </a:bodyPr>
          <a:lstStyle/>
          <a:p>
            <a:r>
              <a:rPr lang="el-GR" b="1" dirty="0">
                <a:solidFill>
                  <a:schemeClr val="bg1"/>
                </a:solidFill>
                <a:effectLst>
                  <a:outerShdw blurRad="38100" dist="38100" dir="2700000" algn="tl">
                    <a:srgbClr val="000000">
                      <a:alpha val="43137"/>
                    </a:srgbClr>
                  </a:outerShdw>
                </a:effectLst>
              </a:rPr>
              <a:t>Η ΜΕΤΑΠΟΙΗΣΗ </a:t>
            </a:r>
            <a:br>
              <a:rPr lang="el-GR" b="1" dirty="0">
                <a:solidFill>
                  <a:schemeClr val="bg1"/>
                </a:solidFill>
                <a:effectLst>
                  <a:outerShdw blurRad="38100" dist="38100" dir="2700000" algn="tl">
                    <a:srgbClr val="000000">
                      <a:alpha val="43137"/>
                    </a:srgbClr>
                  </a:outerShdw>
                </a:effectLst>
              </a:rPr>
            </a:br>
            <a:r>
              <a:rPr lang="el-GR" sz="4900" dirty="0">
                <a:solidFill>
                  <a:schemeClr val="bg1"/>
                </a:solidFill>
                <a:effectLst>
                  <a:outerShdw blurRad="38100" dist="38100" dir="2700000" algn="tl">
                    <a:srgbClr val="000000">
                      <a:alpha val="43137"/>
                    </a:srgbClr>
                  </a:outerShdw>
                </a:effectLst>
              </a:rPr>
              <a:t>ΤΗΣ</a:t>
            </a:r>
            <a:r>
              <a:rPr lang="el-GR" sz="4900" b="1" dirty="0">
                <a:solidFill>
                  <a:schemeClr val="bg1"/>
                </a:solidFill>
                <a:effectLst>
                  <a:outerShdw blurRad="38100" dist="38100" dir="2700000" algn="tl">
                    <a:srgbClr val="000000">
                      <a:alpha val="43137"/>
                    </a:srgbClr>
                  </a:outerShdw>
                </a:effectLst>
              </a:rPr>
              <a:t> </a:t>
            </a:r>
            <a:r>
              <a:rPr lang="el-GR" b="1" dirty="0">
                <a:solidFill>
                  <a:schemeClr val="bg1"/>
                </a:solidFill>
                <a:effectLst>
                  <a:outerShdw blurRad="38100" dist="38100" dir="2700000" algn="tl">
                    <a:srgbClr val="000000">
                      <a:alpha val="43137"/>
                    </a:srgbClr>
                  </a:outerShdw>
                </a:effectLst>
              </a:rPr>
              <a:t>ΒΟΡΕΙΑΣ ΕΛΛΑΔΑΣ </a:t>
            </a:r>
            <a:br>
              <a:rPr lang="el-GR" b="1" dirty="0">
                <a:solidFill>
                  <a:schemeClr val="bg1"/>
                </a:solidFill>
                <a:effectLst>
                  <a:outerShdw blurRad="38100" dist="38100" dir="2700000" algn="tl">
                    <a:srgbClr val="000000">
                      <a:alpha val="43137"/>
                    </a:srgbClr>
                  </a:outerShdw>
                </a:effectLst>
              </a:rPr>
            </a:br>
            <a:r>
              <a:rPr lang="el-GR" sz="4900" dirty="0">
                <a:solidFill>
                  <a:schemeClr val="bg1"/>
                </a:solidFill>
                <a:effectLst>
                  <a:outerShdw blurRad="38100" dist="38100" dir="2700000" algn="tl">
                    <a:srgbClr val="000000">
                      <a:alpha val="43137"/>
                    </a:srgbClr>
                  </a:outerShdw>
                </a:effectLst>
              </a:rPr>
              <a:t>ΠΡΟΣ ΤΟ </a:t>
            </a:r>
            <a:r>
              <a:rPr lang="el-GR" b="1" dirty="0">
                <a:solidFill>
                  <a:schemeClr val="bg1"/>
                </a:solidFill>
                <a:effectLst>
                  <a:outerShdw blurRad="38100" dist="38100" dir="2700000" algn="tl">
                    <a:srgbClr val="000000">
                      <a:alpha val="43137"/>
                    </a:srgbClr>
                  </a:outerShdw>
                </a:effectLst>
              </a:rPr>
              <a:t>2020</a:t>
            </a:r>
          </a:p>
        </p:txBody>
      </p:sp>
      <p:sp>
        <p:nvSpPr>
          <p:cNvPr id="3" name="Υπότιτλος 2"/>
          <p:cNvSpPr>
            <a:spLocks noGrp="1"/>
          </p:cNvSpPr>
          <p:nvPr>
            <p:ph type="subTitle" idx="1"/>
          </p:nvPr>
        </p:nvSpPr>
        <p:spPr/>
        <p:txBody>
          <a:bodyPr>
            <a:normAutofit lnSpcReduction="10000"/>
          </a:bodyPr>
          <a:lstStyle/>
          <a:p>
            <a:r>
              <a:rPr lang="el-GR" dirty="0">
                <a:solidFill>
                  <a:schemeClr val="bg1"/>
                </a:solidFill>
                <a:effectLst>
                  <a:outerShdw blurRad="38100" dist="38100" dir="2700000" algn="tl">
                    <a:srgbClr val="000000">
                      <a:alpha val="43137"/>
                    </a:srgbClr>
                  </a:outerShdw>
                </a:effectLst>
              </a:rPr>
              <a:t>ΚΥΡΙΑ ΜΕΓΕΘΗ, </a:t>
            </a:r>
          </a:p>
          <a:p>
            <a:r>
              <a:rPr lang="el-GR" dirty="0">
                <a:solidFill>
                  <a:schemeClr val="bg1"/>
                </a:solidFill>
                <a:effectLst>
                  <a:outerShdw blurRad="38100" dist="38100" dir="2700000" algn="tl">
                    <a:srgbClr val="000000">
                      <a:alpha val="43137"/>
                    </a:srgbClr>
                  </a:outerShdw>
                </a:effectLst>
              </a:rPr>
              <a:t>ΒΙΟΜΗΧΑΝΙΚΕΣ ΣΥΓΚΕΝΤΡΩΣΕΙΣ &amp; </a:t>
            </a:r>
          </a:p>
          <a:p>
            <a:r>
              <a:rPr lang="el-GR" dirty="0">
                <a:solidFill>
                  <a:schemeClr val="bg1"/>
                </a:solidFill>
                <a:effectLst>
                  <a:outerShdw blurRad="38100" dist="38100" dir="2700000" algn="tl">
                    <a:srgbClr val="000000">
                      <a:alpha val="43137"/>
                    </a:srgbClr>
                  </a:outerShdw>
                </a:effectLst>
              </a:rPr>
              <a:t>ΑΝΑΓΚΑΙΕΣ ΠΡΟΣΑΡΜΟΓΕΣ </a:t>
            </a:r>
          </a:p>
          <a:p>
            <a:r>
              <a:rPr lang="el-GR" dirty="0">
                <a:solidFill>
                  <a:schemeClr val="bg1"/>
                </a:solidFill>
                <a:effectLst>
                  <a:outerShdw blurRad="38100" dist="38100" dir="2700000" algn="tl">
                    <a:srgbClr val="000000">
                      <a:alpha val="43137"/>
                    </a:srgbClr>
                  </a:outerShdw>
                </a:effectLst>
              </a:rPr>
              <a:t>ΒΙΟΜΗΧΑΝΙΚΗΣ ΠΟΛΙΤΙΚΗΣ</a:t>
            </a:r>
          </a:p>
          <a:p>
            <a:endParaRPr lang="el-GR" dirty="0">
              <a:solidFill>
                <a:schemeClr val="bg1"/>
              </a:solidFill>
              <a:effectLst>
                <a:outerShdw blurRad="38100" dist="38100" dir="2700000" algn="tl">
                  <a:srgbClr val="000000">
                    <a:alpha val="43137"/>
                  </a:srgbClr>
                </a:outerShdw>
              </a:effectLst>
            </a:endParaRPr>
          </a:p>
        </p:txBody>
      </p:sp>
      <p:pic>
        <p:nvPicPr>
          <p:cNvPr id="5" name="Εικόνα 4"/>
          <p:cNvPicPr/>
          <p:nvPr/>
        </p:nvPicPr>
        <p:blipFill>
          <a:blip r:embed="rId4">
            <a:clrChange>
              <a:clrFrom>
                <a:srgbClr val="FFFFFF"/>
              </a:clrFrom>
              <a:clrTo>
                <a:srgbClr val="FFFFFF">
                  <a:alpha val="0"/>
                </a:srgbClr>
              </a:clrTo>
            </a:clrChange>
          </a:blip>
          <a:stretch>
            <a:fillRect/>
          </a:stretch>
        </p:blipFill>
        <p:spPr>
          <a:xfrm>
            <a:off x="2346113" y="13018"/>
            <a:ext cx="7381240" cy="1109345"/>
          </a:xfrm>
          <a:prstGeom prst="rect">
            <a:avLst/>
          </a:prstGeom>
        </p:spPr>
      </p:pic>
    </p:spTree>
    <p:extLst>
      <p:ext uri="{BB962C8B-B14F-4D97-AF65-F5344CB8AC3E}">
        <p14:creationId xmlns:p14="http://schemas.microsoft.com/office/powerpoint/2010/main" val="383908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solidFill>
                  <a:srgbClr val="002060"/>
                </a:solidFill>
                <a:latin typeface="+mn-lt"/>
              </a:rPr>
              <a:t>Η δυναμική του μεταποιητικού τομέα της Βόρειας Ελλάδας</a:t>
            </a:r>
          </a:p>
        </p:txBody>
      </p:sp>
      <p:sp>
        <p:nvSpPr>
          <p:cNvPr id="3" name="Θέση περιεχομένου 2"/>
          <p:cNvSpPr>
            <a:spLocks noGrp="1"/>
          </p:cNvSpPr>
          <p:nvPr>
            <p:ph idx="1"/>
          </p:nvPr>
        </p:nvSpPr>
        <p:spPr/>
        <p:txBody>
          <a:bodyPr/>
          <a:lstStyle/>
          <a:p>
            <a:pPr marL="0" indent="0">
              <a:buNone/>
            </a:pPr>
            <a:r>
              <a:rPr lang="el-GR" sz="1600" i="1" dirty="0">
                <a:solidFill>
                  <a:srgbClr val="7030A0"/>
                </a:solidFill>
                <a:latin typeface="+mj-lt"/>
              </a:rPr>
              <a:t>Συμμετοχή της μεταποίησης στην Ακαθάριστη Προστιθέμενη Αξία στη Βόρεια Ελλάδα και στην Χώρα</a:t>
            </a:r>
          </a:p>
        </p:txBody>
      </p:sp>
      <p:pic>
        <p:nvPicPr>
          <p:cNvPr id="7" name="Εικόνα 6"/>
          <p:cNvPicPr/>
          <p:nvPr/>
        </p:nvPicPr>
        <p:blipFill>
          <a:blip r:embed="rId2" cstate="print"/>
          <a:stretch>
            <a:fillRect/>
          </a:stretch>
        </p:blipFill>
        <p:spPr>
          <a:xfrm>
            <a:off x="1004361" y="2096134"/>
            <a:ext cx="8012639" cy="4761865"/>
          </a:xfrm>
          <a:prstGeom prst="rect">
            <a:avLst/>
          </a:prstGeom>
        </p:spPr>
      </p:pic>
      <p:sp>
        <p:nvSpPr>
          <p:cNvPr id="8" name="Ορθογώνιο 7"/>
          <p:cNvSpPr/>
          <p:nvPr/>
        </p:nvSpPr>
        <p:spPr>
          <a:xfrm>
            <a:off x="10134212" y="6607889"/>
            <a:ext cx="1935145" cy="246221"/>
          </a:xfrm>
          <a:prstGeom prst="rect">
            <a:avLst/>
          </a:prstGeom>
        </p:spPr>
        <p:txBody>
          <a:bodyPr wrap="none">
            <a:spAutoFit/>
          </a:bodyPr>
          <a:lstStyle/>
          <a:p>
            <a:pPr>
              <a:spcAft>
                <a:spcPts val="1000"/>
              </a:spcAft>
            </a:pPr>
            <a:r>
              <a:rPr lang="el-GR"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Πηγή: ΕΛΣΤΑΤ, Επεξεργασία ΣΒΒΕ</a:t>
            </a:r>
          </a:p>
        </p:txBody>
      </p:sp>
    </p:spTree>
    <p:extLst>
      <p:ext uri="{BB962C8B-B14F-4D97-AF65-F5344CB8AC3E}">
        <p14:creationId xmlns:p14="http://schemas.microsoft.com/office/powerpoint/2010/main" val="370740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pPr algn="ctr"/>
            <a:r>
              <a:rPr lang="el-GR" dirty="0"/>
              <a:t>Χρηματοοικονομικές επιδόσεις της μεταποίησης</a:t>
            </a:r>
          </a:p>
        </p:txBody>
      </p:sp>
      <p:sp>
        <p:nvSpPr>
          <p:cNvPr id="5" name="Θέση κειμένου 4"/>
          <p:cNvSpPr>
            <a:spLocks noGrp="1"/>
          </p:cNvSpPr>
          <p:nvPr>
            <p:ph type="body" idx="1"/>
          </p:nvPr>
        </p:nvSpPr>
        <p:spPr/>
        <p:txBody>
          <a:bodyPr/>
          <a:lstStyle/>
          <a:p>
            <a:pPr algn="ctr"/>
            <a:r>
              <a:rPr lang="el-GR" dirty="0"/>
              <a:t>Από «ανταγωνιστικές και δυναμικά αναπτυσσόμενες» σε «ζωντανές – νεκρές»</a:t>
            </a:r>
          </a:p>
        </p:txBody>
      </p:sp>
      <p:pic>
        <p:nvPicPr>
          <p:cNvPr id="6" name="Εικόνα 5"/>
          <p:cNvPicPr/>
          <p:nvPr/>
        </p:nvPicPr>
        <p:blipFill>
          <a:blip r:embed="rId2">
            <a:clrChange>
              <a:clrFrom>
                <a:srgbClr val="FFFFFF"/>
              </a:clrFrom>
              <a:clrTo>
                <a:srgbClr val="FFFFFF">
                  <a:alpha val="0"/>
                </a:srgbClr>
              </a:clrTo>
            </a:clrChange>
          </a:blip>
          <a:stretch>
            <a:fillRect/>
          </a:stretch>
        </p:blipFill>
        <p:spPr>
          <a:xfrm>
            <a:off x="2346113" y="13018"/>
            <a:ext cx="7381240" cy="1109345"/>
          </a:xfrm>
          <a:prstGeom prst="rect">
            <a:avLst/>
          </a:prstGeom>
        </p:spPr>
      </p:pic>
    </p:spTree>
    <p:extLst>
      <p:ext uri="{BB962C8B-B14F-4D97-AF65-F5344CB8AC3E}">
        <p14:creationId xmlns:p14="http://schemas.microsoft.com/office/powerpoint/2010/main" val="40983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a:solidFill>
                  <a:srgbClr val="002060"/>
                </a:solidFill>
                <a:latin typeface="+mn-lt"/>
              </a:rPr>
              <a:t>Η χρηματοοικονομική επίδοση των μεταποιητικών επιχειρήσεων </a:t>
            </a:r>
            <a:br>
              <a:rPr lang="el-GR" sz="2400" b="1" dirty="0">
                <a:solidFill>
                  <a:srgbClr val="002060"/>
                </a:solidFill>
                <a:latin typeface="+mn-lt"/>
              </a:rPr>
            </a:br>
            <a:r>
              <a:rPr lang="el-GR" sz="2400" b="1" dirty="0">
                <a:solidFill>
                  <a:srgbClr val="002060"/>
                </a:solidFill>
                <a:latin typeface="+mn-lt"/>
              </a:rPr>
              <a:t>ως δείκτης ανταγωνιστικότητας</a:t>
            </a:r>
          </a:p>
        </p:txBody>
      </p:sp>
      <p:sp>
        <p:nvSpPr>
          <p:cNvPr id="3" name="Θέση περιεχομένου 2"/>
          <p:cNvSpPr>
            <a:spLocks noGrp="1"/>
          </p:cNvSpPr>
          <p:nvPr>
            <p:ph idx="1"/>
          </p:nvPr>
        </p:nvSpPr>
        <p:spPr/>
        <p:txBody>
          <a:bodyPr>
            <a:normAutofit/>
          </a:bodyPr>
          <a:lstStyle/>
          <a:p>
            <a:pPr marL="0" indent="0">
              <a:buNone/>
            </a:pPr>
            <a:r>
              <a:rPr lang="el-GR" sz="1400" b="1" dirty="0" smtClean="0">
                <a:solidFill>
                  <a:srgbClr val="7030A0"/>
                </a:solidFill>
                <a:latin typeface="+mj-lt"/>
              </a:rPr>
              <a:t>Ταυτότητα του δείγματος:</a:t>
            </a:r>
          </a:p>
          <a:p>
            <a:pPr>
              <a:buFontTx/>
              <a:buChar char="-"/>
            </a:pPr>
            <a:r>
              <a:rPr lang="el-GR" sz="1400" i="1" smtClean="0">
                <a:solidFill>
                  <a:srgbClr val="7030A0"/>
                </a:solidFill>
                <a:latin typeface="+mj-lt"/>
              </a:rPr>
              <a:t>746 </a:t>
            </a:r>
            <a:r>
              <a:rPr lang="el-GR" sz="1400" i="1" dirty="0" smtClean="0">
                <a:solidFill>
                  <a:srgbClr val="7030A0"/>
                </a:solidFill>
                <a:latin typeface="+mj-lt"/>
              </a:rPr>
              <a:t>μεταποιητικές επιχειρήσεις με </a:t>
            </a:r>
            <a:r>
              <a:rPr lang="el-GR" sz="1400" b="1" i="1" dirty="0" smtClean="0">
                <a:solidFill>
                  <a:srgbClr val="7030A0"/>
                </a:solidFill>
                <a:latin typeface="+mj-lt"/>
              </a:rPr>
              <a:t>έδρα </a:t>
            </a:r>
            <a:r>
              <a:rPr lang="el-GR" sz="1400" i="1" dirty="0" smtClean="0">
                <a:solidFill>
                  <a:srgbClr val="7030A0"/>
                </a:solidFill>
                <a:latin typeface="+mj-lt"/>
              </a:rPr>
              <a:t>στη Βόρεια Ελλάδα</a:t>
            </a:r>
          </a:p>
          <a:p>
            <a:pPr>
              <a:buFontTx/>
              <a:buChar char="-"/>
            </a:pPr>
            <a:r>
              <a:rPr lang="el-GR" sz="1400" i="1" dirty="0" smtClean="0">
                <a:solidFill>
                  <a:srgbClr val="7030A0"/>
                </a:solidFill>
                <a:latin typeface="+mj-lt"/>
              </a:rPr>
              <a:t>Άντληση οικονομικών στοιχείων (στοιχεία ισολογισμού και αποτελεσμάτων) από τη βάση δεδομένων </a:t>
            </a:r>
            <a:r>
              <a:rPr lang="en-US" sz="1400" i="1" dirty="0" err="1" smtClean="0">
                <a:solidFill>
                  <a:srgbClr val="7030A0"/>
                </a:solidFill>
                <a:latin typeface="+mj-lt"/>
              </a:rPr>
              <a:t>DataPrisma</a:t>
            </a:r>
            <a:r>
              <a:rPr lang="en-US" sz="1400" i="1" dirty="0" smtClean="0">
                <a:solidFill>
                  <a:srgbClr val="7030A0"/>
                </a:solidFill>
                <a:latin typeface="+mj-lt"/>
              </a:rPr>
              <a:t> </a:t>
            </a:r>
            <a:r>
              <a:rPr lang="el-GR" sz="1400" i="1" dirty="0" smtClean="0">
                <a:solidFill>
                  <a:srgbClr val="7030A0"/>
                </a:solidFill>
                <a:latin typeface="+mj-lt"/>
              </a:rPr>
              <a:t>της </a:t>
            </a:r>
            <a:r>
              <a:rPr lang="en-US" sz="1400" i="1" dirty="0" smtClean="0">
                <a:solidFill>
                  <a:srgbClr val="7030A0"/>
                </a:solidFill>
                <a:latin typeface="+mj-lt"/>
              </a:rPr>
              <a:t>ICAP.</a:t>
            </a:r>
          </a:p>
          <a:p>
            <a:pPr>
              <a:buFontTx/>
              <a:buChar char="-"/>
            </a:pPr>
            <a:r>
              <a:rPr lang="el-GR" sz="1400" i="1" dirty="0" smtClean="0">
                <a:solidFill>
                  <a:srgbClr val="7030A0"/>
                </a:solidFill>
                <a:latin typeface="+mj-lt"/>
              </a:rPr>
              <a:t>Περίοδος ετών: 2000 έως 2015.</a:t>
            </a:r>
          </a:p>
          <a:p>
            <a:pPr>
              <a:buFontTx/>
              <a:buChar char="-"/>
            </a:pPr>
            <a:r>
              <a:rPr lang="el-GR" sz="1400" i="1" dirty="0" smtClean="0">
                <a:solidFill>
                  <a:srgbClr val="7030A0"/>
                </a:solidFill>
                <a:latin typeface="+mj-lt"/>
              </a:rPr>
              <a:t>Αντιπροσωπευτικότητα του δείγματος ως προς την κλαδική σύνθεση.</a:t>
            </a:r>
            <a:endParaRPr lang="en-US" sz="1400" i="1" dirty="0" smtClean="0">
              <a:solidFill>
                <a:srgbClr val="7030A0"/>
              </a:solidFill>
              <a:latin typeface="+mj-lt"/>
            </a:endParaRPr>
          </a:p>
          <a:p>
            <a:pPr marL="0" indent="0">
              <a:buNone/>
            </a:pPr>
            <a:endParaRPr lang="el-GR" sz="1400" i="1" dirty="0">
              <a:solidFill>
                <a:srgbClr val="7030A0"/>
              </a:solidFill>
              <a:latin typeface="+mj-lt"/>
            </a:endParaRPr>
          </a:p>
          <a:p>
            <a:pPr marL="0" indent="0">
              <a:buNone/>
            </a:pPr>
            <a:endParaRPr lang="el-GR" sz="1400" b="1" dirty="0" smtClean="0">
              <a:solidFill>
                <a:srgbClr val="7030A0"/>
              </a:solidFill>
              <a:latin typeface="+mj-lt"/>
            </a:endParaRPr>
          </a:p>
          <a:p>
            <a:pPr marL="0" indent="0">
              <a:buNone/>
            </a:pPr>
            <a:endParaRPr lang="el-GR" sz="1400" b="1" dirty="0">
              <a:solidFill>
                <a:srgbClr val="7030A0"/>
              </a:solidFill>
              <a:latin typeface="+mj-lt"/>
            </a:endParaRPr>
          </a:p>
          <a:p>
            <a:pPr marL="0" indent="0">
              <a:buNone/>
            </a:pPr>
            <a:r>
              <a:rPr lang="el-GR" sz="1400" b="1" dirty="0">
                <a:solidFill>
                  <a:srgbClr val="7030A0"/>
                </a:solidFill>
                <a:latin typeface="+mj-lt"/>
              </a:rPr>
              <a:t>	</a:t>
            </a:r>
            <a:r>
              <a:rPr lang="el-GR" sz="1400" b="1" dirty="0" smtClean="0">
                <a:solidFill>
                  <a:srgbClr val="7030A0"/>
                </a:solidFill>
                <a:latin typeface="+mj-lt"/>
              </a:rPr>
              <a:t>	    	   Κατανομή </a:t>
            </a:r>
            <a:r>
              <a:rPr lang="el-GR" sz="1400" b="1" dirty="0">
                <a:solidFill>
                  <a:srgbClr val="7030A0"/>
                </a:solidFill>
                <a:latin typeface="+mj-lt"/>
              </a:rPr>
              <a:t>επιχειρήσεων του δείγματος </a:t>
            </a:r>
            <a:endParaRPr lang="el-GR" sz="1400" b="1" dirty="0" smtClean="0">
              <a:solidFill>
                <a:srgbClr val="7030A0"/>
              </a:solidFill>
              <a:latin typeface="+mj-lt"/>
            </a:endParaRPr>
          </a:p>
          <a:p>
            <a:pPr marL="0" indent="0">
              <a:buNone/>
            </a:pPr>
            <a:r>
              <a:rPr lang="el-GR" sz="1400" b="1" dirty="0" smtClean="0">
                <a:solidFill>
                  <a:srgbClr val="7030A0"/>
                </a:solidFill>
                <a:latin typeface="+mj-lt"/>
              </a:rPr>
              <a:t>				ανά </a:t>
            </a:r>
            <a:r>
              <a:rPr lang="el-GR" sz="1400" b="1" dirty="0">
                <a:solidFill>
                  <a:srgbClr val="7030A0"/>
                </a:solidFill>
                <a:latin typeface="+mj-lt"/>
              </a:rPr>
              <a:t>εύρος κύκλου εργασιών</a:t>
            </a:r>
          </a:p>
        </p:txBody>
      </p:sp>
      <p:pic>
        <p:nvPicPr>
          <p:cNvPr id="4" name="Εικόνα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7984" y="3200398"/>
            <a:ext cx="4544483" cy="3454401"/>
          </a:xfrm>
          <a:prstGeom prst="rect">
            <a:avLst/>
          </a:prstGeom>
          <a:noFill/>
          <a:ln>
            <a:noFill/>
          </a:ln>
        </p:spPr>
      </p:pic>
    </p:spTree>
    <p:extLst>
      <p:ext uri="{BB962C8B-B14F-4D97-AF65-F5344CB8AC3E}">
        <p14:creationId xmlns:p14="http://schemas.microsoft.com/office/powerpoint/2010/main" val="7361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a:solidFill>
                  <a:srgbClr val="002060"/>
                </a:solidFill>
                <a:latin typeface="+mn-lt"/>
              </a:rPr>
              <a:t>Η χρηματοοικονομική επίδοση των μεταποιητικών επιχειρήσεων </a:t>
            </a:r>
            <a:br>
              <a:rPr lang="el-GR" sz="2400" b="1" dirty="0">
                <a:solidFill>
                  <a:srgbClr val="002060"/>
                </a:solidFill>
                <a:latin typeface="+mn-lt"/>
              </a:rPr>
            </a:br>
            <a:r>
              <a:rPr lang="el-GR" sz="2400" b="1" dirty="0">
                <a:solidFill>
                  <a:srgbClr val="002060"/>
                </a:solidFill>
                <a:latin typeface="+mn-lt"/>
              </a:rPr>
              <a:t>ως δείκτης ανταγωνιστικότητας</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992785221"/>
              </p:ext>
            </p:extLst>
          </p:nvPr>
        </p:nvGraphicFramePr>
        <p:xfrm>
          <a:off x="838200" y="2160693"/>
          <a:ext cx="10515600" cy="4555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Θέση περιεχομένου 2"/>
          <p:cNvSpPr txBox="1">
            <a:spLocks/>
          </p:cNvSpPr>
          <p:nvPr/>
        </p:nvSpPr>
        <p:spPr>
          <a:xfrm>
            <a:off x="838200" y="1825625"/>
            <a:ext cx="71204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1400" b="1" dirty="0">
                <a:solidFill>
                  <a:srgbClr val="7030A0"/>
                </a:solidFill>
                <a:latin typeface="+mj-lt"/>
              </a:rPr>
              <a:t>Κριτήρια κατηγοριοποίησης επιχειρήσεων και επίπεδα διάκρισης επίδοσης ανά κριτήριο</a:t>
            </a:r>
          </a:p>
          <a:p>
            <a:pPr marL="0" indent="0">
              <a:buFont typeface="Arial" panose="020B0604020202020204" pitchFamily="34" charset="0"/>
              <a:buNone/>
            </a:pPr>
            <a:endParaRPr lang="el-GR" sz="1400" i="1" dirty="0">
              <a:solidFill>
                <a:srgbClr val="7030A0"/>
              </a:solidFill>
              <a:latin typeface="+mj-lt"/>
            </a:endParaRPr>
          </a:p>
          <a:p>
            <a:pPr marL="0" indent="0">
              <a:buFont typeface="Arial" panose="020B0604020202020204" pitchFamily="34" charset="0"/>
              <a:buNone/>
            </a:pPr>
            <a:r>
              <a:rPr lang="el-GR" sz="1400" i="1" dirty="0">
                <a:solidFill>
                  <a:srgbClr val="7030A0"/>
                </a:solidFill>
                <a:latin typeface="+mj-lt"/>
              </a:rPr>
              <a:t>Κριτήριο</a:t>
            </a:r>
          </a:p>
          <a:p>
            <a:pPr marL="0" indent="0">
              <a:buFont typeface="Arial" panose="020B0604020202020204" pitchFamily="34" charset="0"/>
              <a:buNone/>
            </a:pPr>
            <a:endParaRPr lang="el-GR" sz="1400" i="1" dirty="0">
              <a:solidFill>
                <a:srgbClr val="7030A0"/>
              </a:solidFill>
              <a:latin typeface="+mj-lt"/>
            </a:endParaRPr>
          </a:p>
          <a:p>
            <a:pPr marL="0" indent="0">
              <a:buFont typeface="Arial" panose="020B0604020202020204" pitchFamily="34" charset="0"/>
              <a:buNone/>
            </a:pPr>
            <a:endParaRPr lang="el-GR" sz="1400" i="1" dirty="0">
              <a:solidFill>
                <a:srgbClr val="7030A0"/>
              </a:solidFill>
              <a:latin typeface="+mj-lt"/>
            </a:endParaRPr>
          </a:p>
          <a:p>
            <a:pPr marL="0" indent="0">
              <a:buFont typeface="Arial" panose="020B0604020202020204" pitchFamily="34" charset="0"/>
              <a:buNone/>
            </a:pPr>
            <a:endParaRPr lang="el-GR" sz="1400" i="1" dirty="0">
              <a:solidFill>
                <a:srgbClr val="7030A0"/>
              </a:solidFill>
              <a:latin typeface="+mj-lt"/>
            </a:endParaRPr>
          </a:p>
          <a:p>
            <a:pPr marL="0" indent="0">
              <a:buFont typeface="Arial" panose="020B0604020202020204" pitchFamily="34" charset="0"/>
              <a:buNone/>
            </a:pPr>
            <a:endParaRPr lang="el-GR" sz="1400" i="1" dirty="0">
              <a:solidFill>
                <a:srgbClr val="7030A0"/>
              </a:solidFill>
              <a:latin typeface="+mj-lt"/>
            </a:endParaRPr>
          </a:p>
          <a:p>
            <a:pPr marL="0" indent="0">
              <a:buFont typeface="Arial" panose="020B0604020202020204" pitchFamily="34" charset="0"/>
              <a:buNone/>
            </a:pPr>
            <a:endParaRPr lang="el-GR" sz="1400" i="1" dirty="0">
              <a:solidFill>
                <a:srgbClr val="7030A0"/>
              </a:solidFill>
              <a:latin typeface="+mj-lt"/>
            </a:endParaRPr>
          </a:p>
          <a:p>
            <a:pPr marL="0" indent="0">
              <a:buFont typeface="Arial" panose="020B0604020202020204" pitchFamily="34" charset="0"/>
              <a:buNone/>
            </a:pPr>
            <a:endParaRPr lang="el-GR" sz="1400" i="1" dirty="0">
              <a:solidFill>
                <a:srgbClr val="7030A0"/>
              </a:solidFill>
              <a:latin typeface="+mj-lt"/>
            </a:endParaRPr>
          </a:p>
          <a:p>
            <a:pPr marL="0" indent="0">
              <a:buFont typeface="Arial" panose="020B0604020202020204" pitchFamily="34" charset="0"/>
              <a:buNone/>
            </a:pPr>
            <a:r>
              <a:rPr lang="el-GR" sz="1400" i="1" dirty="0">
                <a:solidFill>
                  <a:srgbClr val="7030A0"/>
                </a:solidFill>
                <a:latin typeface="+mj-lt"/>
              </a:rPr>
              <a:t>Αξιολόγηση</a:t>
            </a:r>
          </a:p>
          <a:p>
            <a:pPr marL="0" indent="0">
              <a:buFont typeface="Arial" panose="020B0604020202020204" pitchFamily="34" charset="0"/>
              <a:buNone/>
            </a:pPr>
            <a:r>
              <a:rPr lang="el-GR" sz="1400" i="1" dirty="0">
                <a:solidFill>
                  <a:srgbClr val="7030A0"/>
                </a:solidFill>
                <a:latin typeface="+mj-lt"/>
              </a:rPr>
              <a:t>Επίδοσης</a:t>
            </a:r>
          </a:p>
        </p:txBody>
      </p:sp>
      <p:cxnSp>
        <p:nvCxnSpPr>
          <p:cNvPr id="5" name="Ευθεία γραμμή σύνδεσης 4"/>
          <p:cNvCxnSpPr/>
          <p:nvPr/>
        </p:nvCxnSpPr>
        <p:spPr>
          <a:xfrm flipH="1">
            <a:off x="8449733" y="2480733"/>
            <a:ext cx="1329267" cy="626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34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a:solidFill>
                  <a:srgbClr val="002060"/>
                </a:solidFill>
                <a:latin typeface="+mn-lt"/>
              </a:rPr>
              <a:t>Η χρηματοοικονομική επίδοση των μεταποιητικών επιχειρήσεων </a:t>
            </a:r>
            <a:br>
              <a:rPr lang="el-GR" sz="2400" b="1" dirty="0">
                <a:solidFill>
                  <a:srgbClr val="002060"/>
                </a:solidFill>
                <a:latin typeface="+mn-lt"/>
              </a:rPr>
            </a:br>
            <a:r>
              <a:rPr lang="el-GR" sz="2400" b="1" dirty="0">
                <a:solidFill>
                  <a:srgbClr val="002060"/>
                </a:solidFill>
                <a:latin typeface="+mn-lt"/>
              </a:rPr>
              <a:t>ως δείκτης ανταγωνιστικότητας</a:t>
            </a:r>
          </a:p>
        </p:txBody>
      </p:sp>
      <p:sp>
        <p:nvSpPr>
          <p:cNvPr id="3" name="Θέση περιεχομένου 2"/>
          <p:cNvSpPr>
            <a:spLocks noGrp="1"/>
          </p:cNvSpPr>
          <p:nvPr>
            <p:ph idx="1"/>
          </p:nvPr>
        </p:nvSpPr>
        <p:spPr>
          <a:xfrm>
            <a:off x="838198" y="1690688"/>
            <a:ext cx="10515600" cy="4351338"/>
          </a:xfrm>
        </p:spPr>
        <p:txBody>
          <a:bodyPr>
            <a:normAutofit/>
          </a:bodyPr>
          <a:lstStyle/>
          <a:p>
            <a:pPr marL="0" indent="0">
              <a:buNone/>
            </a:pPr>
            <a:r>
              <a:rPr lang="el-GR" sz="1400" i="1" dirty="0">
                <a:solidFill>
                  <a:srgbClr val="7030A0"/>
                </a:solidFill>
                <a:latin typeface="+mj-lt"/>
              </a:rPr>
              <a:t>Κατηγοριοποίηση ανταγωνιστικότητας επιχειρήσεων βάσει επίδοσης στις τρεις διαστάσεις</a:t>
            </a:r>
          </a:p>
        </p:txBody>
      </p:sp>
      <p:graphicFrame>
        <p:nvGraphicFramePr>
          <p:cNvPr id="5" name="Πίνακας 4"/>
          <p:cNvGraphicFramePr>
            <a:graphicFrameLocks noGrp="1"/>
          </p:cNvGraphicFramePr>
          <p:nvPr>
            <p:extLst>
              <p:ext uri="{D42A27DB-BD31-4B8C-83A1-F6EECF244321}">
                <p14:modId xmlns:p14="http://schemas.microsoft.com/office/powerpoint/2010/main" val="1606001589"/>
              </p:ext>
            </p:extLst>
          </p:nvPr>
        </p:nvGraphicFramePr>
        <p:xfrm>
          <a:off x="913537" y="2006617"/>
          <a:ext cx="10364922" cy="4756909"/>
        </p:xfrm>
        <a:graphic>
          <a:graphicData uri="http://schemas.openxmlformats.org/drawingml/2006/table">
            <a:tbl>
              <a:tblPr firstRow="1" firstCol="1" bandRow="1">
                <a:tableStyleId>{FABFCF23-3B69-468F-B69F-88F6DE6A72F2}</a:tableStyleId>
              </a:tblPr>
              <a:tblGrid>
                <a:gridCol w="1500324">
                  <a:extLst>
                    <a:ext uri="{9D8B030D-6E8A-4147-A177-3AD203B41FA5}">
                      <a16:colId xmlns="" xmlns:a16="http://schemas.microsoft.com/office/drawing/2014/main" val="20000"/>
                    </a:ext>
                  </a:extLst>
                </a:gridCol>
                <a:gridCol w="1532467">
                  <a:extLst>
                    <a:ext uri="{9D8B030D-6E8A-4147-A177-3AD203B41FA5}">
                      <a16:colId xmlns="" xmlns:a16="http://schemas.microsoft.com/office/drawing/2014/main" val="20001"/>
                    </a:ext>
                  </a:extLst>
                </a:gridCol>
                <a:gridCol w="1693333">
                  <a:extLst>
                    <a:ext uri="{9D8B030D-6E8A-4147-A177-3AD203B41FA5}">
                      <a16:colId xmlns="" xmlns:a16="http://schemas.microsoft.com/office/drawing/2014/main" val="20002"/>
                    </a:ext>
                  </a:extLst>
                </a:gridCol>
                <a:gridCol w="1312333">
                  <a:extLst>
                    <a:ext uri="{9D8B030D-6E8A-4147-A177-3AD203B41FA5}">
                      <a16:colId xmlns="" xmlns:a16="http://schemas.microsoft.com/office/drawing/2014/main" val="20003"/>
                    </a:ext>
                  </a:extLst>
                </a:gridCol>
                <a:gridCol w="2777067">
                  <a:extLst>
                    <a:ext uri="{9D8B030D-6E8A-4147-A177-3AD203B41FA5}">
                      <a16:colId xmlns="" xmlns:a16="http://schemas.microsoft.com/office/drawing/2014/main" val="20004"/>
                    </a:ext>
                  </a:extLst>
                </a:gridCol>
                <a:gridCol w="1549398">
                  <a:extLst>
                    <a:ext uri="{9D8B030D-6E8A-4147-A177-3AD203B41FA5}">
                      <a16:colId xmlns="" xmlns:a16="http://schemas.microsoft.com/office/drawing/2014/main" val="20005"/>
                    </a:ext>
                  </a:extLst>
                </a:gridCol>
              </a:tblGrid>
              <a:tr h="297991">
                <a:tc>
                  <a:txBody>
                    <a:bodyPr/>
                    <a:lstStyle/>
                    <a:p>
                      <a:pPr algn="ctr">
                        <a:lnSpc>
                          <a:spcPct val="107000"/>
                        </a:lnSpc>
                        <a:spcAft>
                          <a:spcPts val="0"/>
                        </a:spcAft>
                      </a:pPr>
                      <a:r>
                        <a:rPr lang="el-GR" sz="800" dirty="0">
                          <a:effectLst/>
                        </a:rPr>
                        <a:t>Αποτελεσματικότητα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Αποδοτικότητα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Χρηματοοικονομική Διάρθρωση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Κατηγορία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Χαρακτηρισμός </a:t>
                      </a:r>
                      <a:r>
                        <a:rPr lang="el-GR" sz="800" dirty="0" smtClean="0">
                          <a:effectLst/>
                        </a:rPr>
                        <a:t>Επιχειρήσεων </a:t>
                      </a:r>
                      <a:r>
                        <a:rPr lang="el-GR" sz="800" dirty="0">
                          <a:effectLst/>
                        </a:rPr>
                        <a:t>Κατηγορίας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Αριθμός Επιχειρήσεων Κατηγορίας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00"/>
                  </a:ext>
                </a:extLst>
              </a:tr>
              <a:tr h="204924">
                <a:tc>
                  <a:txBody>
                    <a:bodyPr/>
                    <a:lstStyle/>
                    <a:p>
                      <a:pPr algn="ctr">
                        <a:lnSpc>
                          <a:spcPct val="107000"/>
                        </a:lnSpc>
                        <a:spcAft>
                          <a:spcPts val="0"/>
                        </a:spcAft>
                      </a:pPr>
                      <a:r>
                        <a:rPr lang="el-GR" sz="800" b="0" dirty="0">
                          <a:effectLst/>
                        </a:rPr>
                        <a:t>ΥΨΗΛΗ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ΥΨΗΛΗ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tabLst>
                          <a:tab pos="123825" algn="l"/>
                          <a:tab pos="374650" algn="ctr"/>
                        </a:tabLst>
                      </a:pPr>
                      <a:r>
                        <a:rPr lang="el-GR" sz="800" dirty="0">
                          <a:effectLst/>
                        </a:rPr>
                        <a:t>ΥΨΗΛΗ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n-US" sz="1400" b="1" dirty="0">
                          <a:effectLst/>
                        </a:rPr>
                        <a:t>1</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nSpc>
                          <a:spcPct val="107000"/>
                        </a:lnSpc>
                        <a:spcAft>
                          <a:spcPts val="0"/>
                        </a:spcAft>
                      </a:pPr>
                      <a:r>
                        <a:rPr lang="el-GR" sz="1100" b="1" dirty="0">
                          <a:effectLst/>
                        </a:rPr>
                        <a:t>Ανταγωνιστική δυναμικά αναπτυσσόμενη</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1600" b="1" dirty="0">
                          <a:effectLst/>
                        </a:rPr>
                        <a:t>17</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01"/>
                  </a:ext>
                </a:extLst>
              </a:tr>
              <a:tr h="153173">
                <a:tc>
                  <a:txBody>
                    <a:bodyPr/>
                    <a:lstStyle/>
                    <a:p>
                      <a:pPr algn="ctr">
                        <a:lnSpc>
                          <a:spcPct val="107000"/>
                        </a:lnSpc>
                        <a:spcAft>
                          <a:spcPts val="0"/>
                        </a:spcAft>
                      </a:pPr>
                      <a:r>
                        <a:rPr lang="el-GR" sz="800" b="0" dirty="0">
                          <a:effectLst/>
                        </a:rPr>
                        <a:t>ΥΨΗΛΗ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ΥΨΗΛΗ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ΜΕΤΡΙΑ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n-US" sz="1400" b="1" dirty="0">
                          <a:effectLst/>
                        </a:rPr>
                        <a:t>2</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nSpc>
                          <a:spcPct val="107000"/>
                        </a:lnSpc>
                        <a:spcAft>
                          <a:spcPts val="0"/>
                        </a:spcAft>
                      </a:pPr>
                      <a:r>
                        <a:rPr lang="el-GR" sz="1100" b="1" dirty="0">
                          <a:effectLst/>
                        </a:rPr>
                        <a:t>Ανταγωνιστική με προοπτική ανάπτυξης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l-GR" sz="1600" b="1">
                          <a:effectLst/>
                        </a:rPr>
                        <a:t>75</a:t>
                      </a:r>
                      <a:endParaRPr lang="el-GR" sz="2800" b="1">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02"/>
                  </a:ext>
                </a:extLst>
              </a:tr>
              <a:tr h="153173">
                <a:tc>
                  <a:txBody>
                    <a:bodyPr/>
                    <a:lstStyle/>
                    <a:p>
                      <a:pPr algn="ctr">
                        <a:lnSpc>
                          <a:spcPct val="107000"/>
                        </a:lnSpc>
                        <a:spcAft>
                          <a:spcPts val="0"/>
                        </a:spcAft>
                      </a:pPr>
                      <a:r>
                        <a:rPr lang="el-GR" sz="800" b="0" dirty="0">
                          <a:effectLst/>
                        </a:rPr>
                        <a:t>ΥΨΗΛΗ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ΜΕΤΡΙΑ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ΥΨΗΛΗ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03"/>
                  </a:ext>
                </a:extLst>
              </a:tr>
              <a:tr h="153173">
                <a:tc>
                  <a:txBody>
                    <a:bodyPr/>
                    <a:lstStyle/>
                    <a:p>
                      <a:pPr algn="ctr">
                        <a:lnSpc>
                          <a:spcPct val="107000"/>
                        </a:lnSpc>
                        <a:spcAft>
                          <a:spcPts val="0"/>
                        </a:spcAft>
                      </a:pPr>
                      <a:r>
                        <a:rPr lang="el-GR" sz="800" b="0" dirty="0">
                          <a:effectLst/>
                        </a:rPr>
                        <a:t>ΜΕΤΡΙΑ</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ΥΨΗΛΗ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ΥΨΗΛΗ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04"/>
                  </a:ext>
                </a:extLst>
              </a:tr>
              <a:tr h="153173">
                <a:tc>
                  <a:txBody>
                    <a:bodyPr/>
                    <a:lstStyle/>
                    <a:p>
                      <a:pPr algn="ctr">
                        <a:lnSpc>
                          <a:spcPct val="107000"/>
                        </a:lnSpc>
                        <a:spcAft>
                          <a:spcPts val="0"/>
                        </a:spcAft>
                      </a:pPr>
                      <a:r>
                        <a:rPr lang="el-GR" sz="800" b="0" dirty="0">
                          <a:effectLst/>
                        </a:rPr>
                        <a:t>ΥΨΗΛΗ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ΜΕΤΡΙΑ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ΜΕΤΡΙΑ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n-US" sz="1400" b="1" dirty="0">
                          <a:effectLst/>
                        </a:rPr>
                        <a:t>3</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nSpc>
                          <a:spcPct val="107000"/>
                        </a:lnSpc>
                        <a:spcAft>
                          <a:spcPts val="0"/>
                        </a:spcAft>
                      </a:pPr>
                      <a:r>
                        <a:rPr lang="el-GR" sz="1100" b="1" dirty="0">
                          <a:effectLst/>
                        </a:rPr>
                        <a:t>Σταθερής Ανταγωνιστικότητας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l-GR" sz="1600" b="1" dirty="0">
                          <a:effectLst/>
                        </a:rPr>
                        <a:t>146</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05"/>
                  </a:ext>
                </a:extLst>
              </a:tr>
              <a:tr h="153173">
                <a:tc>
                  <a:txBody>
                    <a:bodyPr/>
                    <a:lstStyle/>
                    <a:p>
                      <a:pPr algn="ctr">
                        <a:lnSpc>
                          <a:spcPct val="107000"/>
                        </a:lnSpc>
                        <a:spcAft>
                          <a:spcPts val="0"/>
                        </a:spcAft>
                      </a:pPr>
                      <a:r>
                        <a:rPr lang="el-GR" sz="800" b="0" dirty="0">
                          <a:effectLst/>
                        </a:rPr>
                        <a:t>ΜΕΤΡΙΑ</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ΥΨΗΛΗ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ΜΕΤΡΙΑ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06"/>
                  </a:ext>
                </a:extLst>
              </a:tr>
              <a:tr h="153173">
                <a:tc>
                  <a:txBody>
                    <a:bodyPr/>
                    <a:lstStyle/>
                    <a:p>
                      <a:pPr algn="ctr">
                        <a:lnSpc>
                          <a:spcPct val="107000"/>
                        </a:lnSpc>
                        <a:spcAft>
                          <a:spcPts val="0"/>
                        </a:spcAft>
                      </a:pPr>
                      <a:r>
                        <a:rPr lang="el-GR" sz="800" b="0" dirty="0">
                          <a:effectLst/>
                        </a:rPr>
                        <a:t>ΜΕΤΡΙΑ</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ΜΕΤΡΙΑ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ΥΨΗΛΗ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07"/>
                  </a:ext>
                </a:extLst>
              </a:tr>
              <a:tr h="153173">
                <a:tc>
                  <a:txBody>
                    <a:bodyPr/>
                    <a:lstStyle/>
                    <a:p>
                      <a:pPr algn="ctr">
                        <a:lnSpc>
                          <a:spcPct val="107000"/>
                        </a:lnSpc>
                        <a:spcAft>
                          <a:spcPts val="0"/>
                        </a:spcAft>
                      </a:pPr>
                      <a:r>
                        <a:rPr lang="el-GR" sz="800" b="0" dirty="0">
                          <a:effectLst/>
                        </a:rPr>
                        <a:t>ΥΨΗΛΗ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ΥΨΗΛΗ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ΧΑΜΗΛΗ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n-US" sz="1400" b="1" dirty="0">
                          <a:effectLst/>
                        </a:rPr>
                        <a:t>4</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nSpc>
                          <a:spcPct val="107000"/>
                        </a:lnSpc>
                        <a:spcAft>
                          <a:spcPts val="0"/>
                        </a:spcAft>
                      </a:pPr>
                      <a:r>
                        <a:rPr lang="el-GR" sz="1100" b="1" dirty="0">
                          <a:effectLst/>
                        </a:rPr>
                        <a:t>«Ευκαιριακής» Ανταγωνιστικότητας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l-GR" sz="1600" b="1" dirty="0">
                          <a:effectLst/>
                        </a:rPr>
                        <a:t>25</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08"/>
                  </a:ext>
                </a:extLst>
              </a:tr>
              <a:tr h="153173">
                <a:tc>
                  <a:txBody>
                    <a:bodyPr/>
                    <a:lstStyle/>
                    <a:p>
                      <a:pPr algn="ctr">
                        <a:lnSpc>
                          <a:spcPct val="107000"/>
                        </a:lnSpc>
                        <a:spcAft>
                          <a:spcPts val="0"/>
                        </a:spcAft>
                      </a:pPr>
                      <a:r>
                        <a:rPr lang="el-GR" sz="800" b="0" dirty="0">
                          <a:effectLst/>
                        </a:rPr>
                        <a:t>ΥΨΗΛΗ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ΧΑΜΗΛΗ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ΥΨΗΛΗ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09"/>
                  </a:ext>
                </a:extLst>
              </a:tr>
              <a:tr h="153173">
                <a:tc>
                  <a:txBody>
                    <a:bodyPr/>
                    <a:lstStyle/>
                    <a:p>
                      <a:pPr algn="ctr">
                        <a:lnSpc>
                          <a:spcPct val="107000"/>
                        </a:lnSpc>
                        <a:spcAft>
                          <a:spcPts val="0"/>
                        </a:spcAft>
                      </a:pPr>
                      <a:r>
                        <a:rPr lang="el-GR" sz="800" b="0" dirty="0">
                          <a:effectLst/>
                        </a:rPr>
                        <a:t>ΧΑΜΗΛΗ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ΥΨΗΛΗ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ΥΨΗΛΗ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10"/>
                  </a:ext>
                </a:extLst>
              </a:tr>
              <a:tr h="204924">
                <a:tc>
                  <a:txBody>
                    <a:bodyPr/>
                    <a:lstStyle/>
                    <a:p>
                      <a:pPr algn="ctr">
                        <a:lnSpc>
                          <a:spcPct val="107000"/>
                        </a:lnSpc>
                        <a:spcAft>
                          <a:spcPts val="0"/>
                        </a:spcAft>
                      </a:pPr>
                      <a:r>
                        <a:rPr lang="el-GR" sz="800" b="0" dirty="0">
                          <a:effectLst/>
                        </a:rPr>
                        <a:t>ΜΕΤΡΙΑ</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ΜΕΤΡΙΑ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ΜΕΤΡΙΑ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n-US" sz="1400" b="1" dirty="0">
                          <a:effectLst/>
                        </a:rPr>
                        <a:t>5</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nSpc>
                          <a:spcPct val="107000"/>
                        </a:lnSpc>
                        <a:spcAft>
                          <a:spcPts val="0"/>
                        </a:spcAft>
                      </a:pPr>
                      <a:r>
                        <a:rPr lang="el-GR" sz="1100" b="1" dirty="0">
                          <a:effectLst/>
                        </a:rPr>
                        <a:t>Μέτριας Ανταγωνιστικότητας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1600" b="1" dirty="0">
                          <a:effectLst/>
                        </a:rPr>
                        <a:t>40</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11"/>
                  </a:ext>
                </a:extLst>
              </a:tr>
              <a:tr h="153173">
                <a:tc>
                  <a:txBody>
                    <a:bodyPr/>
                    <a:lstStyle/>
                    <a:p>
                      <a:pPr algn="ctr">
                        <a:lnSpc>
                          <a:spcPct val="107000"/>
                        </a:lnSpc>
                        <a:spcAft>
                          <a:spcPts val="0"/>
                        </a:spcAft>
                      </a:pPr>
                      <a:r>
                        <a:rPr lang="el-GR" sz="800" b="0" dirty="0">
                          <a:effectLst/>
                        </a:rPr>
                        <a:t>ΜΕΤΡΙΑ</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ΥΨΗΛΗ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ΧΑΜΗΛΗ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6">
                  <a:txBody>
                    <a:bodyPr/>
                    <a:lstStyle/>
                    <a:p>
                      <a:pPr algn="ctr">
                        <a:lnSpc>
                          <a:spcPct val="107000"/>
                        </a:lnSpc>
                        <a:spcAft>
                          <a:spcPts val="0"/>
                        </a:spcAft>
                      </a:pPr>
                      <a:r>
                        <a:rPr lang="en-US" sz="1400" b="1" dirty="0">
                          <a:effectLst/>
                        </a:rPr>
                        <a:t>6</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6">
                  <a:txBody>
                    <a:bodyPr/>
                    <a:lstStyle/>
                    <a:p>
                      <a:pPr>
                        <a:lnSpc>
                          <a:spcPct val="107000"/>
                        </a:lnSpc>
                        <a:spcAft>
                          <a:spcPts val="0"/>
                        </a:spcAft>
                      </a:pPr>
                      <a:r>
                        <a:rPr lang="el-GR" sz="1100" b="1" dirty="0">
                          <a:effectLst/>
                        </a:rPr>
                        <a:t>Μονοδιάστατης/Αντιφατικής Ανταγωνιστικότητας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6">
                  <a:txBody>
                    <a:bodyPr/>
                    <a:lstStyle/>
                    <a:p>
                      <a:pPr algn="ctr">
                        <a:lnSpc>
                          <a:spcPct val="107000"/>
                        </a:lnSpc>
                        <a:spcAft>
                          <a:spcPts val="0"/>
                        </a:spcAft>
                      </a:pPr>
                      <a:r>
                        <a:rPr lang="el-GR" sz="1600" b="1" dirty="0">
                          <a:effectLst/>
                        </a:rPr>
                        <a:t>89</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12"/>
                  </a:ext>
                </a:extLst>
              </a:tr>
              <a:tr h="153173">
                <a:tc>
                  <a:txBody>
                    <a:bodyPr/>
                    <a:lstStyle/>
                    <a:p>
                      <a:pPr algn="ctr">
                        <a:lnSpc>
                          <a:spcPct val="107000"/>
                        </a:lnSpc>
                        <a:spcAft>
                          <a:spcPts val="0"/>
                        </a:spcAft>
                        <a:tabLst>
                          <a:tab pos="190500" algn="l"/>
                          <a:tab pos="300355" algn="ctr"/>
                        </a:tabLst>
                      </a:pPr>
                      <a:r>
                        <a:rPr lang="en-US" sz="800" b="0" dirty="0">
                          <a:effectLst/>
                        </a:rPr>
                        <a:t>YΨΗΛ</a:t>
                      </a:r>
                      <a:r>
                        <a:rPr lang="el-GR" sz="800" b="0" dirty="0">
                          <a:effectLst/>
                        </a:rPr>
                        <a:t>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n-US" sz="800">
                          <a:effectLst/>
                        </a:rPr>
                        <a:t>ΜΕΤΡΙΑ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ΧΑΜΗΛΗ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13"/>
                  </a:ext>
                </a:extLst>
              </a:tr>
              <a:tr h="153173">
                <a:tc>
                  <a:txBody>
                    <a:bodyPr/>
                    <a:lstStyle/>
                    <a:p>
                      <a:pPr algn="ctr">
                        <a:lnSpc>
                          <a:spcPct val="107000"/>
                        </a:lnSpc>
                        <a:spcAft>
                          <a:spcPts val="0"/>
                        </a:spcAft>
                      </a:pPr>
                      <a:r>
                        <a:rPr lang="el-GR" sz="800" b="0" dirty="0">
                          <a:effectLst/>
                        </a:rPr>
                        <a:t>ΧΑΜΗΛΗ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ΜΕΤΡΙΑ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ΥΨΗΛΗ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14"/>
                  </a:ext>
                </a:extLst>
              </a:tr>
              <a:tr h="153173">
                <a:tc>
                  <a:txBody>
                    <a:bodyPr/>
                    <a:lstStyle/>
                    <a:p>
                      <a:pPr algn="ctr">
                        <a:lnSpc>
                          <a:spcPct val="107000"/>
                        </a:lnSpc>
                        <a:spcAft>
                          <a:spcPts val="0"/>
                        </a:spcAft>
                      </a:pPr>
                      <a:r>
                        <a:rPr lang="el-GR" sz="800" b="0" dirty="0">
                          <a:effectLst/>
                        </a:rPr>
                        <a:t>ΜΕΤΡΙΑ</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ΧΑΜΗΛΗ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ΥΨΗΛΗ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15"/>
                  </a:ext>
                </a:extLst>
              </a:tr>
              <a:tr h="153173">
                <a:tc>
                  <a:txBody>
                    <a:bodyPr/>
                    <a:lstStyle/>
                    <a:p>
                      <a:pPr algn="ctr">
                        <a:lnSpc>
                          <a:spcPct val="107000"/>
                        </a:lnSpc>
                        <a:spcAft>
                          <a:spcPts val="0"/>
                        </a:spcAft>
                      </a:pPr>
                      <a:r>
                        <a:rPr lang="el-GR" sz="800" b="0" dirty="0">
                          <a:effectLst/>
                        </a:rPr>
                        <a:t>ΥΨΗΛΗ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ΧΑΜΗΛΗ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ΜΕΤΡΙΑ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16"/>
                  </a:ext>
                </a:extLst>
              </a:tr>
              <a:tr h="153173">
                <a:tc>
                  <a:txBody>
                    <a:bodyPr/>
                    <a:lstStyle/>
                    <a:p>
                      <a:pPr algn="ctr">
                        <a:lnSpc>
                          <a:spcPct val="107000"/>
                        </a:lnSpc>
                        <a:spcAft>
                          <a:spcPts val="0"/>
                        </a:spcAft>
                      </a:pPr>
                      <a:r>
                        <a:rPr lang="el-GR" sz="800" b="0" dirty="0">
                          <a:effectLst/>
                        </a:rPr>
                        <a:t>ΧΑΜΗΛΗ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ΥΨΗΛΗ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ΜΕΤΡΙΑ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17"/>
                  </a:ext>
                </a:extLst>
              </a:tr>
              <a:tr h="153173">
                <a:tc>
                  <a:txBody>
                    <a:bodyPr/>
                    <a:lstStyle/>
                    <a:p>
                      <a:pPr algn="ctr">
                        <a:lnSpc>
                          <a:spcPct val="107000"/>
                        </a:lnSpc>
                        <a:spcAft>
                          <a:spcPts val="0"/>
                        </a:spcAft>
                      </a:pPr>
                      <a:r>
                        <a:rPr lang="el-GR" sz="800" b="0" dirty="0">
                          <a:effectLst/>
                        </a:rPr>
                        <a:t>ΧΑΜΗΛΗ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ΜΕΤΡΙΑ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ΜΕΤΡΙΑ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n-US" sz="1400" b="1" dirty="0">
                          <a:effectLst/>
                        </a:rPr>
                        <a:t>7</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nSpc>
                          <a:spcPct val="107000"/>
                        </a:lnSpc>
                        <a:spcAft>
                          <a:spcPts val="0"/>
                        </a:spcAft>
                      </a:pPr>
                      <a:r>
                        <a:rPr lang="el-GR" sz="1100" b="1" dirty="0">
                          <a:effectLst/>
                        </a:rPr>
                        <a:t>Καταφέρνουν να επιβιώνουν</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l-GR" sz="1600" b="1" dirty="0">
                          <a:effectLst/>
                        </a:rPr>
                        <a:t>79</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18"/>
                  </a:ext>
                </a:extLst>
              </a:tr>
              <a:tr h="153173">
                <a:tc>
                  <a:txBody>
                    <a:bodyPr/>
                    <a:lstStyle/>
                    <a:p>
                      <a:pPr algn="ctr">
                        <a:lnSpc>
                          <a:spcPct val="107000"/>
                        </a:lnSpc>
                        <a:spcAft>
                          <a:spcPts val="0"/>
                        </a:spcAft>
                      </a:pPr>
                      <a:r>
                        <a:rPr lang="el-GR" sz="800" b="0" dirty="0">
                          <a:effectLst/>
                        </a:rPr>
                        <a:t>ΜΕΤΡΙΑ</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ΧΑΜΗΛΗ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ΜΕΤΡΙΑ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19"/>
                  </a:ext>
                </a:extLst>
              </a:tr>
              <a:tr h="153173">
                <a:tc>
                  <a:txBody>
                    <a:bodyPr/>
                    <a:lstStyle/>
                    <a:p>
                      <a:pPr algn="ctr">
                        <a:lnSpc>
                          <a:spcPct val="107000"/>
                        </a:lnSpc>
                        <a:spcAft>
                          <a:spcPts val="0"/>
                        </a:spcAft>
                      </a:pPr>
                      <a:r>
                        <a:rPr lang="el-GR" sz="800" b="0">
                          <a:effectLst/>
                        </a:rPr>
                        <a:t>ΜΕΤΡΙΑ</a:t>
                      </a:r>
                      <a:endParaRPr lang="el-GR" sz="1100" b="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ΜΕΤΡΙΑ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ΧΑΜΗΛΗ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20"/>
                  </a:ext>
                </a:extLst>
              </a:tr>
              <a:tr h="153173">
                <a:tc>
                  <a:txBody>
                    <a:bodyPr/>
                    <a:lstStyle/>
                    <a:p>
                      <a:pPr algn="ctr">
                        <a:lnSpc>
                          <a:spcPct val="107000"/>
                        </a:lnSpc>
                        <a:spcAft>
                          <a:spcPts val="0"/>
                        </a:spcAft>
                      </a:pPr>
                      <a:r>
                        <a:rPr lang="el-GR" sz="800" b="0">
                          <a:effectLst/>
                        </a:rPr>
                        <a:t>ΧΑΜΗΛΗ</a:t>
                      </a:r>
                      <a:endParaRPr lang="el-GR" sz="1100" b="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ΧΑΜΗΛΗ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n-US" sz="800" dirty="0">
                          <a:effectLst/>
                        </a:rPr>
                        <a:t>YΨΗΛΉ</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n-US" sz="1400" b="1" dirty="0">
                          <a:effectLst/>
                        </a:rPr>
                        <a:t>8</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nSpc>
                          <a:spcPct val="107000"/>
                        </a:lnSpc>
                        <a:spcAft>
                          <a:spcPts val="0"/>
                        </a:spcAft>
                      </a:pPr>
                      <a:r>
                        <a:rPr lang="el-GR" sz="1100" b="1" dirty="0">
                          <a:effectLst/>
                        </a:rPr>
                        <a:t>Μέτριου Ρίσκου</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l-GR" sz="1600" b="1" dirty="0">
                          <a:effectLst/>
                        </a:rPr>
                        <a:t>139</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21"/>
                  </a:ext>
                </a:extLst>
              </a:tr>
              <a:tr h="153173">
                <a:tc>
                  <a:txBody>
                    <a:bodyPr/>
                    <a:lstStyle/>
                    <a:p>
                      <a:pPr algn="ctr">
                        <a:lnSpc>
                          <a:spcPct val="107000"/>
                        </a:lnSpc>
                        <a:spcAft>
                          <a:spcPts val="0"/>
                        </a:spcAft>
                      </a:pPr>
                      <a:r>
                        <a:rPr lang="el-GR" sz="800" b="0">
                          <a:effectLst/>
                        </a:rPr>
                        <a:t>ΧΑΜΗΛΗ</a:t>
                      </a:r>
                      <a:endParaRPr lang="el-GR" sz="1100" b="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n-US" sz="800">
                          <a:effectLst/>
                        </a:rPr>
                        <a:t>YΨΗΛΉ</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ΧΑΜΗΛΗ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22"/>
                  </a:ext>
                </a:extLst>
              </a:tr>
              <a:tr h="153173">
                <a:tc>
                  <a:txBody>
                    <a:bodyPr/>
                    <a:lstStyle/>
                    <a:p>
                      <a:pPr algn="ctr">
                        <a:lnSpc>
                          <a:spcPct val="107000"/>
                        </a:lnSpc>
                        <a:spcAft>
                          <a:spcPts val="0"/>
                        </a:spcAft>
                      </a:pPr>
                      <a:r>
                        <a:rPr lang="en-US" sz="800" b="0" dirty="0">
                          <a:effectLst/>
                        </a:rPr>
                        <a:t>YΨΗΛΉ</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ΧΑΜΗΛΗ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ΧΑΜΗΛΗ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23"/>
                  </a:ext>
                </a:extLst>
              </a:tr>
              <a:tr h="153173">
                <a:tc>
                  <a:txBody>
                    <a:bodyPr/>
                    <a:lstStyle/>
                    <a:p>
                      <a:pPr algn="ctr">
                        <a:lnSpc>
                          <a:spcPct val="107000"/>
                        </a:lnSpc>
                        <a:spcAft>
                          <a:spcPts val="0"/>
                        </a:spcAft>
                      </a:pPr>
                      <a:r>
                        <a:rPr lang="el-GR" sz="800" b="0">
                          <a:effectLst/>
                        </a:rPr>
                        <a:t>ΧΑΜΗΛΗ</a:t>
                      </a:r>
                      <a:endParaRPr lang="el-GR" sz="1100" b="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ΧΑΜΗΛΗ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n-US" sz="800" dirty="0">
                          <a:effectLst/>
                        </a:rPr>
                        <a:t>ΜΕΤΡΙΑ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n-US" sz="1400" b="1" dirty="0">
                          <a:effectLst/>
                        </a:rPr>
                        <a:t>9</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nSpc>
                          <a:spcPct val="107000"/>
                        </a:lnSpc>
                        <a:spcAft>
                          <a:spcPts val="0"/>
                        </a:spcAft>
                      </a:pPr>
                      <a:r>
                        <a:rPr lang="el-GR" sz="1100" b="1" dirty="0">
                          <a:effectLst/>
                        </a:rPr>
                        <a:t>Υψηλού Ρίσκου</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rowSpan="3">
                  <a:txBody>
                    <a:bodyPr/>
                    <a:lstStyle/>
                    <a:p>
                      <a:pPr algn="ctr">
                        <a:lnSpc>
                          <a:spcPct val="107000"/>
                        </a:lnSpc>
                        <a:spcAft>
                          <a:spcPts val="0"/>
                        </a:spcAft>
                      </a:pPr>
                      <a:r>
                        <a:rPr lang="el-GR" sz="1600" b="1" dirty="0">
                          <a:effectLst/>
                        </a:rPr>
                        <a:t>78</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24"/>
                  </a:ext>
                </a:extLst>
              </a:tr>
              <a:tr h="153173">
                <a:tc>
                  <a:txBody>
                    <a:bodyPr/>
                    <a:lstStyle/>
                    <a:p>
                      <a:pPr algn="ctr">
                        <a:lnSpc>
                          <a:spcPct val="107000"/>
                        </a:lnSpc>
                        <a:spcAft>
                          <a:spcPts val="0"/>
                        </a:spcAft>
                      </a:pPr>
                      <a:r>
                        <a:rPr lang="el-GR" sz="800" b="0" dirty="0">
                          <a:effectLst/>
                        </a:rPr>
                        <a:t>ΧΑΜΗΛΗ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n-US" sz="800">
                          <a:effectLst/>
                        </a:rPr>
                        <a:t>ΜΕΤΡΙΑ</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ΧΑΜΗΛΗ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25"/>
                  </a:ext>
                </a:extLst>
              </a:tr>
              <a:tr h="153173">
                <a:tc>
                  <a:txBody>
                    <a:bodyPr/>
                    <a:lstStyle/>
                    <a:p>
                      <a:pPr algn="ctr">
                        <a:lnSpc>
                          <a:spcPct val="107000"/>
                        </a:lnSpc>
                        <a:spcAft>
                          <a:spcPts val="0"/>
                        </a:spcAft>
                      </a:pPr>
                      <a:r>
                        <a:rPr lang="en-US" sz="800" b="0" dirty="0">
                          <a:effectLst/>
                        </a:rPr>
                        <a:t>ΜΕΤΡΙΑ</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ΧΑΜΗΛΗ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ΧΑΜΗΛΗ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 xmlns:a16="http://schemas.microsoft.com/office/drawing/2014/main" val="10026"/>
                  </a:ext>
                </a:extLst>
              </a:tr>
              <a:tr h="204924">
                <a:tc>
                  <a:txBody>
                    <a:bodyPr/>
                    <a:lstStyle/>
                    <a:p>
                      <a:pPr algn="ctr">
                        <a:lnSpc>
                          <a:spcPct val="107000"/>
                        </a:lnSpc>
                        <a:spcAft>
                          <a:spcPts val="0"/>
                        </a:spcAft>
                      </a:pPr>
                      <a:r>
                        <a:rPr lang="el-GR" sz="800" b="0" dirty="0">
                          <a:effectLst/>
                        </a:rPr>
                        <a:t>ΧΑΜΗΛΗ</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a:effectLst/>
                        </a:rPr>
                        <a:t>ΧΑΜΗΛΗ</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800" dirty="0">
                          <a:effectLst/>
                        </a:rPr>
                        <a:t>ΧΑΜΗΛΗ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n-US" sz="1400" b="1" dirty="0">
                          <a:effectLst/>
                        </a:rPr>
                        <a:t>10</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nSpc>
                          <a:spcPct val="107000"/>
                        </a:lnSpc>
                        <a:spcAft>
                          <a:spcPts val="0"/>
                        </a:spcAft>
                      </a:pPr>
                      <a:r>
                        <a:rPr lang="el-GR" sz="1100" b="1" dirty="0">
                          <a:effectLst/>
                        </a:rPr>
                        <a:t>«Ζωντανές-Νεκρές»</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tc>
                  <a:txBody>
                    <a:bodyPr/>
                    <a:lstStyle/>
                    <a:p>
                      <a:pPr algn="ctr">
                        <a:lnSpc>
                          <a:spcPct val="107000"/>
                        </a:lnSpc>
                        <a:spcAft>
                          <a:spcPts val="0"/>
                        </a:spcAft>
                      </a:pPr>
                      <a:r>
                        <a:rPr lang="el-GR" sz="1600" b="1" dirty="0">
                          <a:effectLst/>
                        </a:rPr>
                        <a:t>58</a:t>
                      </a: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293" marR="67293" marT="0" marB="0" anchor="ctr"/>
                </a:tc>
                <a:extLst>
                  <a:ext uri="{0D108BD9-81ED-4DB2-BD59-A6C34878D82A}">
                    <a16:rowId xmlns="" xmlns:a16="http://schemas.microsoft.com/office/drawing/2014/main" val="10027"/>
                  </a:ext>
                </a:extLst>
              </a:tr>
            </a:tbl>
          </a:graphicData>
        </a:graphic>
      </p:graphicFrame>
    </p:spTree>
    <p:extLst>
      <p:ext uri="{BB962C8B-B14F-4D97-AF65-F5344CB8AC3E}">
        <p14:creationId xmlns:p14="http://schemas.microsoft.com/office/powerpoint/2010/main" val="159184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b="1" dirty="0">
                <a:solidFill>
                  <a:srgbClr val="002060"/>
                </a:solidFill>
                <a:latin typeface="+mn-lt"/>
              </a:rPr>
              <a:t>Παράγοντες </a:t>
            </a:r>
            <a:r>
              <a:rPr lang="el-GR" sz="4000" dirty="0">
                <a:solidFill>
                  <a:srgbClr val="002060"/>
                </a:solidFill>
                <a:latin typeface="+mn-lt"/>
              </a:rPr>
              <a:t>που συνετέλεσαν στην </a:t>
            </a:r>
            <a:r>
              <a:rPr lang="el-GR" sz="4000" b="1" dirty="0">
                <a:solidFill>
                  <a:srgbClr val="002060"/>
                </a:solidFill>
                <a:latin typeface="+mn-lt"/>
              </a:rPr>
              <a:t>αποβιομηχάνιση </a:t>
            </a:r>
            <a:r>
              <a:rPr lang="el-GR" sz="2000" dirty="0" smtClean="0">
                <a:solidFill>
                  <a:srgbClr val="002060"/>
                </a:solidFill>
                <a:latin typeface="+mn-lt"/>
              </a:rPr>
              <a:t>(χρηματοοικονομικά στοιχεία, έρευνα </a:t>
            </a:r>
            <a:r>
              <a:rPr lang="el-GR" sz="2000" dirty="0">
                <a:solidFill>
                  <a:srgbClr val="002060"/>
                </a:solidFill>
                <a:latin typeface="+mn-lt"/>
              </a:rPr>
              <a:t>γνώμης, ανασκόπηση της βιβλιογραφίας) </a:t>
            </a:r>
          </a:p>
        </p:txBody>
      </p:sp>
      <p:sp>
        <p:nvSpPr>
          <p:cNvPr id="3" name="Θέση περιεχομένου 2"/>
          <p:cNvSpPr>
            <a:spLocks noGrp="1"/>
          </p:cNvSpPr>
          <p:nvPr>
            <p:ph idx="1"/>
          </p:nvPr>
        </p:nvSpPr>
        <p:spPr>
          <a:xfrm>
            <a:off x="838200" y="1825625"/>
            <a:ext cx="10515600" cy="3127375"/>
          </a:xfrm>
        </p:spPr>
        <p:txBody>
          <a:bodyPr>
            <a:noAutofit/>
          </a:bodyPr>
          <a:lstStyle/>
          <a:p>
            <a:pPr algn="just">
              <a:lnSpc>
                <a:spcPct val="140000"/>
              </a:lnSpc>
              <a:spcAft>
                <a:spcPts val="600"/>
              </a:spcAft>
              <a:buFont typeface="Wingdings" panose="05000000000000000000" pitchFamily="2" charset="2"/>
              <a:buChar char="§"/>
            </a:pPr>
            <a:r>
              <a:rPr lang="el-GR" sz="2100" dirty="0"/>
              <a:t>«Αργά» αντανακλαστικά για τη στρατηγική ανταπόκριση στις αλλαγές από το εξωτερικό περιβάλλον δραστηριοποίησης</a:t>
            </a:r>
            <a:r>
              <a:rPr lang="en-US" sz="2100" dirty="0"/>
              <a:t>.</a:t>
            </a:r>
            <a:endParaRPr lang="el-GR" sz="2100" dirty="0"/>
          </a:p>
          <a:p>
            <a:pPr algn="just">
              <a:lnSpc>
                <a:spcPct val="140000"/>
              </a:lnSpc>
              <a:spcAft>
                <a:spcPts val="600"/>
              </a:spcAft>
              <a:buFont typeface="Wingdings" panose="05000000000000000000" pitchFamily="2" charset="2"/>
              <a:buChar char="§"/>
            </a:pPr>
            <a:r>
              <a:rPr lang="el-GR" sz="2100" dirty="0"/>
              <a:t>Υψηλός ανταγωνισμός, και κυρίως ανταγωνισμός τιμών από χώρες χαμηλού κόστους.</a:t>
            </a:r>
          </a:p>
          <a:p>
            <a:pPr algn="just">
              <a:lnSpc>
                <a:spcPct val="140000"/>
              </a:lnSpc>
              <a:spcAft>
                <a:spcPts val="600"/>
              </a:spcAft>
              <a:buFont typeface="Wingdings" panose="05000000000000000000" pitchFamily="2" charset="2"/>
              <a:buChar char="§"/>
            </a:pPr>
            <a:r>
              <a:rPr lang="el-GR" sz="2100" dirty="0"/>
              <a:t>Έλλειψη ρευστότητας, αδυναμία πρόσβασης σε χρηματοδότηση</a:t>
            </a:r>
            <a:r>
              <a:rPr lang="en-US" sz="2100" dirty="0"/>
              <a:t>.</a:t>
            </a:r>
            <a:endParaRPr lang="el-GR" sz="2100" dirty="0"/>
          </a:p>
          <a:p>
            <a:pPr algn="just">
              <a:lnSpc>
                <a:spcPct val="140000"/>
              </a:lnSpc>
              <a:spcAft>
                <a:spcPts val="600"/>
              </a:spcAft>
              <a:buFont typeface="Wingdings" panose="05000000000000000000" pitchFamily="2" charset="2"/>
              <a:buChar char="§"/>
            </a:pPr>
            <a:r>
              <a:rPr lang="el-GR" sz="2100" dirty="0"/>
              <a:t>Έλλειψη κουλτούρας για την αντιμετώπιση μεγάλης έκτασης κρίσεων.</a:t>
            </a:r>
          </a:p>
          <a:p>
            <a:pPr algn="just">
              <a:lnSpc>
                <a:spcPct val="140000"/>
              </a:lnSpc>
              <a:spcAft>
                <a:spcPts val="600"/>
              </a:spcAft>
              <a:buFont typeface="Wingdings" panose="05000000000000000000" pitchFamily="2" charset="2"/>
              <a:buChar char="§"/>
            </a:pPr>
            <a:r>
              <a:rPr lang="el-GR" sz="2100" dirty="0"/>
              <a:t>Άλλοι παράγοντες όπως αδυναμία διαρκούς βελτίωσης προϊόντων, παραγωγής καινοτομίας, μεταφοράς τεχνολογίας, κλπ.</a:t>
            </a:r>
          </a:p>
        </p:txBody>
      </p:sp>
      <p:sp>
        <p:nvSpPr>
          <p:cNvPr id="5" name="Ορθογώνιο 4">
            <a:extLst>
              <a:ext uri="{FF2B5EF4-FFF2-40B4-BE49-F238E27FC236}">
                <a16:creationId xmlns="" xmlns:a16="http://schemas.microsoft.com/office/drawing/2014/main" id="{7DC36FDC-C147-4580-ACA6-3EFEC2EDD4E0}"/>
              </a:ext>
            </a:extLst>
          </p:cNvPr>
          <p:cNvSpPr/>
          <p:nvPr/>
        </p:nvSpPr>
        <p:spPr>
          <a:xfrm>
            <a:off x="8483600" y="103201"/>
            <a:ext cx="3581290" cy="738664"/>
          </a:xfrm>
          <a:prstGeom prst="rect">
            <a:avLst/>
          </a:prstGeom>
        </p:spPr>
        <p:txBody>
          <a:bodyPr wrap="square">
            <a:spAutoFit/>
          </a:bodyPr>
          <a:lstStyle/>
          <a:p>
            <a:r>
              <a:rPr lang="el-GR" sz="1400" dirty="0">
                <a:solidFill>
                  <a:srgbClr val="FF0000"/>
                </a:solidFill>
              </a:rPr>
              <a:t>Η αποβιομηχάνιση </a:t>
            </a:r>
          </a:p>
          <a:p>
            <a:r>
              <a:rPr lang="el-GR" sz="1400" dirty="0">
                <a:solidFill>
                  <a:srgbClr val="FF0000"/>
                </a:solidFill>
              </a:rPr>
              <a:t>με πραγματικούς όρους </a:t>
            </a:r>
          </a:p>
          <a:p>
            <a:r>
              <a:rPr lang="el-GR" sz="1400" dirty="0">
                <a:solidFill>
                  <a:srgbClr val="FF0000"/>
                </a:solidFill>
              </a:rPr>
              <a:t>στη Βόρεια Ελλάδα</a:t>
            </a:r>
          </a:p>
        </p:txBody>
      </p:sp>
    </p:spTree>
    <p:extLst>
      <p:ext uri="{BB962C8B-B14F-4D97-AF65-F5344CB8AC3E}">
        <p14:creationId xmlns:p14="http://schemas.microsoft.com/office/powerpoint/2010/main" val="243638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solidFill>
                  <a:srgbClr val="002060"/>
                </a:solidFill>
                <a:latin typeface="+mn-lt"/>
                <a:ea typeface="+mn-ea"/>
                <a:cs typeface="+mn-cs"/>
              </a:rPr>
              <a:t>Βασικά ευρήματα - συμπεράσματα</a:t>
            </a:r>
          </a:p>
        </p:txBody>
      </p:sp>
      <p:sp>
        <p:nvSpPr>
          <p:cNvPr id="3" name="Θέση περιεχομένου 2"/>
          <p:cNvSpPr>
            <a:spLocks noGrp="1"/>
          </p:cNvSpPr>
          <p:nvPr>
            <p:ph idx="1"/>
          </p:nvPr>
        </p:nvSpPr>
        <p:spPr>
          <a:xfrm>
            <a:off x="838199" y="1825624"/>
            <a:ext cx="11180885" cy="4874113"/>
          </a:xfrm>
        </p:spPr>
        <p:txBody>
          <a:bodyPr>
            <a:noAutofit/>
          </a:bodyPr>
          <a:lstStyle/>
          <a:p>
            <a:pPr marL="342900" indent="-342900">
              <a:buFont typeface="+mj-lt"/>
              <a:buAutoNum type="arabicPeriod"/>
            </a:pPr>
            <a:r>
              <a:rPr lang="el-GR" sz="1800" b="1" dirty="0" smtClean="0">
                <a:latin typeface="+mj-lt"/>
              </a:rPr>
              <a:t>Η </a:t>
            </a:r>
            <a:r>
              <a:rPr lang="el-GR" sz="1800" b="1" dirty="0">
                <a:latin typeface="+mj-lt"/>
              </a:rPr>
              <a:t>ανθεκτικότητα της μεταποίησης προήλθε εξαιτίας ακριβώς του παραγωγικού της χαρακτήρα και της δυναμικής εξωστρεφούς δραστηριότητας των μεταποιητικών επιχειρήσεων στη Βόρεια Ελλάδα. Στο πλαίσιο αυτό καταγράφηκε η έντονη εξωστρεφής δραστηριότητα των μεταποιητικών επιχειρήσεων, γεγονός το οποίο υποδηλώνει μία υγιή αντίδραση στις πολυεπίπεδες συνέπειες από την οικονομική κρίση. Για το λόγο αυτό απαιτείται παγίωση της στρατηγικής εξωστρέφειας, ως βασικού προσανατολισμού της δραστηριοποίησης των επιχειρήσεων.</a:t>
            </a:r>
          </a:p>
          <a:p>
            <a:pPr marL="342900" indent="-342900">
              <a:buFont typeface="+mj-lt"/>
              <a:buAutoNum type="arabicPeriod"/>
            </a:pPr>
            <a:r>
              <a:rPr lang="el-GR" sz="1800" b="1" dirty="0" smtClean="0">
                <a:latin typeface="+mj-lt"/>
              </a:rPr>
              <a:t>Η </a:t>
            </a:r>
            <a:r>
              <a:rPr lang="el-GR" sz="1800" b="1" dirty="0">
                <a:latin typeface="+mj-lt"/>
              </a:rPr>
              <a:t>παραγωγική δομή κυριαρχείται από κλάδους μέτριας-χαμηλής τεχνολογίας, αλλά δεν επηρεάζεται καταλυτικά – τουλάχιστον σε βραχυπρόθεσμο ορίζοντα – από τις αλλαγές του περιβάλλοντος δραστηριοποίησης, γι’ αυτό και παρουσιάζει τη συγκεκριμένη ανθεκτικότητα.</a:t>
            </a:r>
          </a:p>
          <a:p>
            <a:pPr marL="342900" indent="-342900">
              <a:buFont typeface="+mj-lt"/>
              <a:buAutoNum type="arabicPeriod"/>
            </a:pPr>
            <a:r>
              <a:rPr lang="el-GR" sz="1800" b="1" dirty="0" smtClean="0">
                <a:latin typeface="+mj-lt"/>
              </a:rPr>
              <a:t>Διαπιστώθηκε </a:t>
            </a:r>
            <a:r>
              <a:rPr lang="el-GR" sz="1800" b="1" dirty="0">
                <a:latin typeface="+mj-lt"/>
              </a:rPr>
              <a:t>σημαντική διαφοροποίηση της δομής των τεσσάρων περιφερειακών παραγωγικών συστημάτων της Βόρειας Ελλάδας: αυτό για τον Σύνδεσμο Βιομηχανιών Βορείου Ελλάδος συνεπάγεται την ανάγκη προσαρμογής και επαναπροσδιορισμού των πολιτικών υποστήριξης της περιφερειακής βιομηχανίας.</a:t>
            </a:r>
          </a:p>
          <a:p>
            <a:pPr marL="342900" indent="-342900">
              <a:buFont typeface="+mj-lt"/>
              <a:buAutoNum type="arabicPeriod"/>
            </a:pPr>
            <a:r>
              <a:rPr lang="el-GR" sz="1800" b="1" dirty="0" smtClean="0">
                <a:latin typeface="+mj-lt"/>
              </a:rPr>
              <a:t>Χαμηλή </a:t>
            </a:r>
            <a:r>
              <a:rPr lang="el-GR" sz="1800" b="1" dirty="0">
                <a:latin typeface="+mj-lt"/>
              </a:rPr>
              <a:t>«μόχλευση» δράσεων καινοτομίας, οι οποίες κατά κύριο λόγο αυτοχρηματοδοτούνται από τις επιχειρήσεις. </a:t>
            </a:r>
          </a:p>
          <a:p>
            <a:pPr marL="342900" indent="-342900">
              <a:buFont typeface="+mj-lt"/>
              <a:buAutoNum type="arabicPeriod"/>
            </a:pPr>
            <a:r>
              <a:rPr lang="el-GR" sz="1800" b="1" dirty="0" smtClean="0">
                <a:latin typeface="+mj-lt"/>
              </a:rPr>
              <a:t>Ανάγκη </a:t>
            </a:r>
            <a:r>
              <a:rPr lang="el-GR" sz="1800" b="1" dirty="0">
                <a:latin typeface="+mj-lt"/>
              </a:rPr>
              <a:t>πολιτικής «διπλής στόχευσης»: βραχυχρόνια μόχλευση υφιστάμενων ανταγωνιστικών πλεονεκτημάτων και μακροχρόνια ανάπτυξη διαφοροποιημένων προϊόντων.</a:t>
            </a:r>
          </a:p>
          <a:p>
            <a:pPr marL="342900" indent="-342900">
              <a:buFont typeface="+mj-lt"/>
              <a:buAutoNum type="arabicPeriod"/>
            </a:pPr>
            <a:endParaRPr lang="el-GR" sz="1800" b="1" dirty="0">
              <a:latin typeface="+mj-lt"/>
            </a:endParaRPr>
          </a:p>
        </p:txBody>
      </p:sp>
    </p:spTree>
    <p:extLst>
      <p:ext uri="{BB962C8B-B14F-4D97-AF65-F5344CB8AC3E}">
        <p14:creationId xmlns:p14="http://schemas.microsoft.com/office/powerpoint/2010/main" val="23980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Θέση περιεχομένου 3"/>
          <p:cNvGraphicFramePr>
            <a:graphicFrameLocks noGrp="1"/>
          </p:cNvGraphicFramePr>
          <p:nvPr>
            <p:ph idx="1"/>
            <p:extLst>
              <p:ext uri="{D42A27DB-BD31-4B8C-83A1-F6EECF244321}">
                <p14:modId xmlns:p14="http://schemas.microsoft.com/office/powerpoint/2010/main" val="2770070280"/>
              </p:ext>
            </p:extLst>
          </p:nvPr>
        </p:nvGraphicFramePr>
        <p:xfrm>
          <a:off x="990601" y="1690687"/>
          <a:ext cx="11065940" cy="516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Ορθογώνιο 2"/>
          <p:cNvSpPr/>
          <p:nvPr/>
        </p:nvSpPr>
        <p:spPr>
          <a:xfrm rot="16200000">
            <a:off x="-3111501" y="3124301"/>
            <a:ext cx="6858001" cy="609398"/>
          </a:xfrm>
          <a:prstGeom prst="rect">
            <a:avLst/>
          </a:prstGeom>
          <a:blipFill>
            <a:blip r:embed="rId7"/>
            <a:stretch>
              <a:fillRect/>
            </a:stretch>
          </a:blipFill>
        </p:spPr>
        <p:txBody>
          <a:bodyPr wrap="square">
            <a:spAutoFit/>
          </a:bodyPr>
          <a:lstStyle/>
          <a:p>
            <a:pPr>
              <a:lnSpc>
                <a:spcPct val="120000"/>
              </a:lnSpc>
              <a:spcAft>
                <a:spcPts val="0"/>
              </a:spcAft>
            </a:pPr>
            <a:r>
              <a:rPr lang="el-GR"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Η ΜΕΤΑΠΟΙΗΣΗ</a:t>
            </a:r>
            <a:r>
              <a:rPr lang="en-US"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  </a:t>
            </a:r>
            <a:r>
              <a:rPr lang="el-GR"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ΤΗΣ ΒΟΡΕΙΑΣ ΕΛΛΑΔΑΣ </a:t>
            </a:r>
            <a:r>
              <a:rPr lang="en-US"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 </a:t>
            </a:r>
            <a:r>
              <a:rPr lang="el-GR"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ΠΡΟΣ ΤΟ 2020</a:t>
            </a:r>
            <a:r>
              <a:rPr lang="en-US" sz="1600" b="1" kern="1200" dirty="0">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 </a:t>
            </a:r>
          </a:p>
          <a:p>
            <a:pPr>
              <a:lnSpc>
                <a:spcPct val="120000"/>
              </a:lnSpc>
              <a:spcAft>
                <a:spcPts val="0"/>
              </a:spcAft>
            </a:pPr>
            <a:r>
              <a:rPr lang="el-GR" sz="1200" kern="1200" dirty="0">
                <a:ln w="0">
                  <a:noFill/>
                </a:ln>
                <a:solidFill>
                  <a:schemeClr val="bg1"/>
                </a:solidFill>
                <a:effectLst>
                  <a:reflection blurRad="6350" stA="53000" endA="300" endPos="35500" dir="5400000" sy="-90000" algn="bl"/>
                </a:effectLst>
                <a:latin typeface="Calibri Light" panose="020F0302020204030204" pitchFamily="34" charset="0"/>
                <a:ea typeface="Times New Roman" panose="02020603050405020304" pitchFamily="18" charset="0"/>
                <a:cs typeface="Times New Roman" panose="02020603050405020304" pitchFamily="18" charset="0"/>
              </a:rPr>
              <a:t>ΚΥΡΙΑ ΜΕΓΕΘΗ, ΒΙΟΜΗΧΑΝΙΚΕΣ ΣΥΓΚΕΝΤΡΩΣΕΙΣ &amp; ΑΝΑΓΚΑΙΕΣ ΠΡΟΣΑΡΜΟΓΕΣ ΒΙΟΜΗΧΑΝΙΚΗΣ ΠΟΛΙΤΙΚΗΣ</a:t>
            </a:r>
            <a:endParaRPr lang="el-GR" sz="1200" dirty="0">
              <a:solidFill>
                <a:schemeClr val="bg1"/>
              </a:solidFill>
              <a:effectLst/>
              <a:latin typeface="Times New Roman" panose="02020603050405020304" pitchFamily="18" charset="0"/>
              <a:ea typeface="Times New Roman" panose="02020603050405020304" pitchFamily="18" charset="0"/>
            </a:endParaRPr>
          </a:p>
        </p:txBody>
      </p:sp>
      <p:pic>
        <p:nvPicPr>
          <p:cNvPr id="4" name="Εικόνα 3"/>
          <p:cNvPicPr>
            <a:picLocks noChangeAspect="1"/>
          </p:cNvPicPr>
          <p:nvPr/>
        </p:nvPicPr>
        <p:blipFill>
          <a:blip r:embed="rId8"/>
          <a:stretch>
            <a:fillRect/>
          </a:stretch>
        </p:blipFill>
        <p:spPr>
          <a:xfrm>
            <a:off x="838200" y="0"/>
            <a:ext cx="4790658" cy="720000"/>
          </a:xfrm>
          <a:prstGeom prst="rect">
            <a:avLst/>
          </a:prstGeom>
        </p:spPr>
      </p:pic>
      <p:sp>
        <p:nvSpPr>
          <p:cNvPr id="7" name="Τίτλος 1"/>
          <p:cNvSpPr>
            <a:spLocks noGrp="1"/>
          </p:cNvSpPr>
          <p:nvPr>
            <p:ph type="title"/>
          </p:nvPr>
        </p:nvSpPr>
        <p:spPr>
          <a:xfrm>
            <a:off x="838200" y="899387"/>
            <a:ext cx="10515600" cy="791301"/>
          </a:xfrm>
        </p:spPr>
        <p:txBody>
          <a:bodyPr/>
          <a:lstStyle/>
          <a:p>
            <a:r>
              <a:rPr lang="el-GR" b="1" dirty="0" smtClean="0">
                <a:solidFill>
                  <a:srgbClr val="002060"/>
                </a:solidFill>
                <a:latin typeface="+mn-lt"/>
              </a:rPr>
              <a:t>Διάρθρωση Μελέτης </a:t>
            </a:r>
            <a:endParaRPr lang="el-GR" dirty="0">
              <a:solidFill>
                <a:srgbClr val="002060"/>
              </a:solidFill>
              <a:latin typeface="+mn-lt"/>
            </a:endParaRPr>
          </a:p>
        </p:txBody>
      </p:sp>
    </p:spTree>
    <p:extLst>
      <p:ext uri="{BB962C8B-B14F-4D97-AF65-F5344CB8AC3E}">
        <p14:creationId xmlns:p14="http://schemas.microsoft.com/office/powerpoint/2010/main" val="100581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pPr algn="ctr"/>
            <a:r>
              <a:rPr lang="el-GR" dirty="0">
                <a:latin typeface="+mn-lt"/>
              </a:rPr>
              <a:t>Η αποβιομηχάνιση με πραγματικούς όρους στη Βόρεια Ελλάδα</a:t>
            </a:r>
          </a:p>
        </p:txBody>
      </p:sp>
      <p:sp>
        <p:nvSpPr>
          <p:cNvPr id="5" name="Θέση κειμένου 4"/>
          <p:cNvSpPr>
            <a:spLocks noGrp="1"/>
          </p:cNvSpPr>
          <p:nvPr>
            <p:ph type="body" idx="1"/>
          </p:nvPr>
        </p:nvSpPr>
        <p:spPr/>
        <p:txBody>
          <a:bodyPr/>
          <a:lstStyle/>
          <a:p>
            <a:pPr algn="ctr"/>
            <a:r>
              <a:rPr lang="el-GR" dirty="0"/>
              <a:t>Το βασικό ζητούμενο της μελέτης</a:t>
            </a:r>
          </a:p>
        </p:txBody>
      </p:sp>
      <p:pic>
        <p:nvPicPr>
          <p:cNvPr id="6" name="Εικόνα 5"/>
          <p:cNvPicPr/>
          <p:nvPr/>
        </p:nvPicPr>
        <p:blipFill>
          <a:blip r:embed="rId2">
            <a:clrChange>
              <a:clrFrom>
                <a:srgbClr val="FFFFFF"/>
              </a:clrFrom>
              <a:clrTo>
                <a:srgbClr val="FFFFFF">
                  <a:alpha val="0"/>
                </a:srgbClr>
              </a:clrTo>
            </a:clrChange>
          </a:blip>
          <a:stretch>
            <a:fillRect/>
          </a:stretch>
        </p:blipFill>
        <p:spPr>
          <a:xfrm>
            <a:off x="2346113" y="13018"/>
            <a:ext cx="7381240" cy="1109345"/>
          </a:xfrm>
          <a:prstGeom prst="rect">
            <a:avLst/>
          </a:prstGeom>
        </p:spPr>
      </p:pic>
    </p:spTree>
    <p:extLst>
      <p:ext uri="{BB962C8B-B14F-4D97-AF65-F5344CB8AC3E}">
        <p14:creationId xmlns:p14="http://schemas.microsoft.com/office/powerpoint/2010/main" val="173551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solidFill>
                  <a:srgbClr val="002060"/>
                </a:solidFill>
                <a:latin typeface="+mn-lt"/>
              </a:rPr>
              <a:t>Αποβιομηχάνιση </a:t>
            </a:r>
            <a:r>
              <a:rPr lang="el-GR" sz="3200" dirty="0">
                <a:solidFill>
                  <a:srgbClr val="002060"/>
                </a:solidFill>
                <a:latin typeface="+mn-lt"/>
              </a:rPr>
              <a:t>σε όρους …</a:t>
            </a:r>
            <a:r>
              <a:rPr lang="en-US" sz="3200" dirty="0">
                <a:solidFill>
                  <a:srgbClr val="002060"/>
                </a:solidFill>
                <a:latin typeface="+mn-lt"/>
              </a:rPr>
              <a:t/>
            </a:r>
            <a:br>
              <a:rPr lang="en-US" sz="3200" dirty="0">
                <a:solidFill>
                  <a:srgbClr val="002060"/>
                </a:solidFill>
                <a:latin typeface="+mn-lt"/>
              </a:rPr>
            </a:br>
            <a:r>
              <a:rPr lang="el-GR" sz="2400" dirty="0">
                <a:solidFill>
                  <a:srgbClr val="002060"/>
                </a:solidFill>
                <a:latin typeface="+mn-lt"/>
              </a:rPr>
              <a:t>(μεταβολή μεταξύ των ετών 2002-2013)</a:t>
            </a:r>
            <a:endParaRPr lang="el-GR" sz="3200" b="1" dirty="0">
              <a:solidFill>
                <a:srgbClr val="002060"/>
              </a:solidFill>
              <a:latin typeface="+mn-lt"/>
            </a:endParaRPr>
          </a:p>
        </p:txBody>
      </p:sp>
      <p:sp>
        <p:nvSpPr>
          <p:cNvPr id="5" name="Ορθογώνιο 4"/>
          <p:cNvSpPr/>
          <p:nvPr/>
        </p:nvSpPr>
        <p:spPr>
          <a:xfrm>
            <a:off x="8483600" y="103201"/>
            <a:ext cx="3581290" cy="738664"/>
          </a:xfrm>
          <a:prstGeom prst="rect">
            <a:avLst/>
          </a:prstGeom>
        </p:spPr>
        <p:txBody>
          <a:bodyPr wrap="square">
            <a:spAutoFit/>
          </a:bodyPr>
          <a:lstStyle/>
          <a:p>
            <a:r>
              <a:rPr lang="el-GR" sz="1400" dirty="0">
                <a:solidFill>
                  <a:srgbClr val="FF0000"/>
                </a:solidFill>
              </a:rPr>
              <a:t>Η αποβιομηχάνιση </a:t>
            </a:r>
          </a:p>
          <a:p>
            <a:r>
              <a:rPr lang="el-GR" sz="1400" dirty="0">
                <a:solidFill>
                  <a:srgbClr val="FF0000"/>
                </a:solidFill>
              </a:rPr>
              <a:t>με πραγματικούς όρους </a:t>
            </a:r>
          </a:p>
          <a:p>
            <a:r>
              <a:rPr lang="el-GR" sz="1400" dirty="0">
                <a:solidFill>
                  <a:srgbClr val="FF0000"/>
                </a:solidFill>
              </a:rPr>
              <a:t>στη Βόρεια Ελλάδα</a:t>
            </a:r>
          </a:p>
        </p:txBody>
      </p:sp>
      <p:graphicFrame>
        <p:nvGraphicFramePr>
          <p:cNvPr id="14" name="Θέση περιεχομένου 13"/>
          <p:cNvGraphicFramePr>
            <a:graphicFrameLocks noGrp="1"/>
          </p:cNvGraphicFramePr>
          <p:nvPr>
            <p:ph idx="1"/>
            <p:extLst>
              <p:ext uri="{D42A27DB-BD31-4B8C-83A1-F6EECF244321}">
                <p14:modId xmlns:p14="http://schemas.microsoft.com/office/powerpoint/2010/main" val="2731839260"/>
              </p:ext>
            </p:extLst>
          </p:nvPr>
        </p:nvGraphicFramePr>
        <p:xfrm>
          <a:off x="838200" y="1748210"/>
          <a:ext cx="11226690" cy="4849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68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solidFill>
                  <a:srgbClr val="002060"/>
                </a:solidFill>
                <a:latin typeface="+mn-lt"/>
              </a:rPr>
              <a:t>Αποβιομηχάνιση</a:t>
            </a:r>
            <a:r>
              <a:rPr lang="el-GR" sz="3600" dirty="0">
                <a:solidFill>
                  <a:srgbClr val="002060"/>
                </a:solidFill>
                <a:latin typeface="+mn-lt"/>
              </a:rPr>
              <a:t> σε οργανωμένους υποδοχείς </a:t>
            </a:r>
            <a:r>
              <a:rPr lang="el-GR" sz="3600" dirty="0" smtClean="0">
                <a:solidFill>
                  <a:srgbClr val="002060"/>
                </a:solidFill>
                <a:latin typeface="+mn-lt"/>
              </a:rPr>
              <a:t/>
            </a:r>
            <a:br>
              <a:rPr lang="el-GR" sz="3600" dirty="0" smtClean="0">
                <a:solidFill>
                  <a:srgbClr val="002060"/>
                </a:solidFill>
                <a:latin typeface="+mn-lt"/>
              </a:rPr>
            </a:br>
            <a:r>
              <a:rPr lang="el-GR" sz="2000" dirty="0" smtClean="0">
                <a:solidFill>
                  <a:srgbClr val="002060"/>
                </a:solidFill>
                <a:latin typeface="+mn-lt"/>
              </a:rPr>
              <a:t>(</a:t>
            </a:r>
            <a:r>
              <a:rPr lang="el-GR" sz="2000" dirty="0">
                <a:solidFill>
                  <a:srgbClr val="002060"/>
                </a:solidFill>
                <a:latin typeface="+mn-lt"/>
              </a:rPr>
              <a:t>αριθμός επιχειρήσεων)</a:t>
            </a:r>
          </a:p>
        </p:txBody>
      </p:sp>
      <p:graphicFrame>
        <p:nvGraphicFramePr>
          <p:cNvPr id="5" name="Πίνακας 4"/>
          <p:cNvGraphicFramePr>
            <a:graphicFrameLocks noGrp="1"/>
          </p:cNvGraphicFramePr>
          <p:nvPr>
            <p:extLst>
              <p:ext uri="{D42A27DB-BD31-4B8C-83A1-F6EECF244321}">
                <p14:modId xmlns:p14="http://schemas.microsoft.com/office/powerpoint/2010/main" val="65029770"/>
              </p:ext>
            </p:extLst>
          </p:nvPr>
        </p:nvGraphicFramePr>
        <p:xfrm>
          <a:off x="838200" y="1830838"/>
          <a:ext cx="10515601" cy="4911147"/>
        </p:xfrm>
        <a:graphic>
          <a:graphicData uri="http://schemas.openxmlformats.org/drawingml/2006/table">
            <a:tbl>
              <a:tblPr firstRow="1" firstCol="1" bandRow="1"/>
              <a:tblGrid>
                <a:gridCol w="1413692">
                  <a:extLst>
                    <a:ext uri="{9D8B030D-6E8A-4147-A177-3AD203B41FA5}">
                      <a16:colId xmlns="" xmlns:a16="http://schemas.microsoft.com/office/drawing/2014/main" val="20000"/>
                    </a:ext>
                  </a:extLst>
                </a:gridCol>
                <a:gridCol w="922158">
                  <a:extLst>
                    <a:ext uri="{9D8B030D-6E8A-4147-A177-3AD203B41FA5}">
                      <a16:colId xmlns="" xmlns:a16="http://schemas.microsoft.com/office/drawing/2014/main" val="20001"/>
                    </a:ext>
                  </a:extLst>
                </a:gridCol>
                <a:gridCol w="1020466">
                  <a:extLst>
                    <a:ext uri="{9D8B030D-6E8A-4147-A177-3AD203B41FA5}">
                      <a16:colId xmlns="" xmlns:a16="http://schemas.microsoft.com/office/drawing/2014/main" val="20002"/>
                    </a:ext>
                  </a:extLst>
                </a:gridCol>
                <a:gridCol w="1018328">
                  <a:extLst>
                    <a:ext uri="{9D8B030D-6E8A-4147-A177-3AD203B41FA5}">
                      <a16:colId xmlns="" xmlns:a16="http://schemas.microsoft.com/office/drawing/2014/main" val="20003"/>
                    </a:ext>
                  </a:extLst>
                </a:gridCol>
                <a:gridCol w="1020466">
                  <a:extLst>
                    <a:ext uri="{9D8B030D-6E8A-4147-A177-3AD203B41FA5}">
                      <a16:colId xmlns="" xmlns:a16="http://schemas.microsoft.com/office/drawing/2014/main" val="20004"/>
                    </a:ext>
                  </a:extLst>
                </a:gridCol>
                <a:gridCol w="1018328">
                  <a:extLst>
                    <a:ext uri="{9D8B030D-6E8A-4147-A177-3AD203B41FA5}">
                      <a16:colId xmlns="" xmlns:a16="http://schemas.microsoft.com/office/drawing/2014/main" val="20005"/>
                    </a:ext>
                  </a:extLst>
                </a:gridCol>
                <a:gridCol w="911472">
                  <a:extLst>
                    <a:ext uri="{9D8B030D-6E8A-4147-A177-3AD203B41FA5}">
                      <a16:colId xmlns="" xmlns:a16="http://schemas.microsoft.com/office/drawing/2014/main" val="20006"/>
                    </a:ext>
                  </a:extLst>
                </a:gridCol>
                <a:gridCol w="1018328">
                  <a:extLst>
                    <a:ext uri="{9D8B030D-6E8A-4147-A177-3AD203B41FA5}">
                      <a16:colId xmlns="" xmlns:a16="http://schemas.microsoft.com/office/drawing/2014/main" val="20007"/>
                    </a:ext>
                  </a:extLst>
                </a:gridCol>
                <a:gridCol w="1154035">
                  <a:extLst>
                    <a:ext uri="{9D8B030D-6E8A-4147-A177-3AD203B41FA5}">
                      <a16:colId xmlns="" xmlns:a16="http://schemas.microsoft.com/office/drawing/2014/main" val="20008"/>
                    </a:ext>
                  </a:extLst>
                </a:gridCol>
                <a:gridCol w="1018328">
                  <a:extLst>
                    <a:ext uri="{9D8B030D-6E8A-4147-A177-3AD203B41FA5}">
                      <a16:colId xmlns="" xmlns:a16="http://schemas.microsoft.com/office/drawing/2014/main" val="20009"/>
                    </a:ext>
                  </a:extLst>
                </a:gridCol>
              </a:tblGrid>
              <a:tr h="310776">
                <a:tc>
                  <a:txBody>
                    <a:bodyPr/>
                    <a:lstStyle/>
                    <a:p>
                      <a:pPr>
                        <a:lnSpc>
                          <a:spcPct val="107000"/>
                        </a:lnSpc>
                        <a:spcAft>
                          <a:spcPts val="0"/>
                        </a:spcAft>
                      </a:pPr>
                      <a:r>
                        <a:rPr lang="el-GR"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nSpc>
                          <a:spcPct val="107000"/>
                        </a:lnSpc>
                        <a:spcAft>
                          <a:spcPts val="0"/>
                        </a:spcAft>
                      </a:pPr>
                      <a:r>
                        <a:rPr lang="el-GR"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2">
                  <a:txBody>
                    <a:bodyPr/>
                    <a:lstStyle/>
                    <a:p>
                      <a:pPr algn="ctr">
                        <a:lnSpc>
                          <a:spcPct val="107000"/>
                        </a:lnSpc>
                        <a:spcAft>
                          <a:spcPts val="0"/>
                        </a:spcAft>
                      </a:pPr>
                      <a:r>
                        <a:rPr lang="el-GR"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ΜΕΤΑΠΟΙΗΤΙΚΕΣ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hMerge="1">
                  <a:txBody>
                    <a:bodyPr/>
                    <a:lstStyle/>
                    <a:p>
                      <a:endParaRPr lang="el-GR"/>
                    </a:p>
                  </a:txBody>
                  <a:tcPr/>
                </a:tc>
                <a:tc gridSpan="2">
                  <a:txBody>
                    <a:bodyPr/>
                    <a:lstStyle/>
                    <a:p>
                      <a:pPr algn="ctr">
                        <a:lnSpc>
                          <a:spcPct val="107000"/>
                        </a:lnSpc>
                        <a:spcAft>
                          <a:spcPts val="0"/>
                        </a:spcAft>
                      </a:pPr>
                      <a:r>
                        <a:rPr lang="el-GR"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ΑΛΛΕΣ ΔΡΑΣΤΗΡΙΟΤΗΤΕΣ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hMerge="1">
                  <a:txBody>
                    <a:bodyPr/>
                    <a:lstStyle/>
                    <a:p>
                      <a:endParaRPr lang="el-GR"/>
                    </a:p>
                  </a:txBody>
                  <a:tcPr/>
                </a:tc>
                <a:tc gridSpan="4">
                  <a:txBody>
                    <a:bodyPr/>
                    <a:lstStyle/>
                    <a:p>
                      <a:pPr algn="ctr">
                        <a:lnSpc>
                          <a:spcPct val="107000"/>
                        </a:lnSpc>
                        <a:spcAft>
                          <a:spcPts val="0"/>
                        </a:spcAft>
                      </a:pPr>
                      <a:r>
                        <a:rPr lang="el-GR"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ΜΕΤΑΠΟΙΗΤΙΚΕΣ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 xmlns:a16="http://schemas.microsoft.com/office/drawing/2014/main" val="10000"/>
                  </a:ext>
                </a:extLst>
              </a:tr>
              <a:tr h="307673">
                <a:tc>
                  <a:txBody>
                    <a:bodyPr/>
                    <a:lstStyle/>
                    <a:p>
                      <a:pPr algn="ctr">
                        <a:lnSpc>
                          <a:spcPct val="107000"/>
                        </a:lnSpc>
                        <a:spcAft>
                          <a:spcPts val="0"/>
                        </a:spcAft>
                      </a:pPr>
                      <a:r>
                        <a:rPr lang="el-GR" sz="11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ΒΙΠΕ</a:t>
                      </a:r>
                      <a:endParaRPr lang="el-G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0"/>
                        </a:spcAft>
                      </a:pPr>
                      <a:r>
                        <a:rPr lang="el-GR" sz="11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ΣΥΝΟΛΟ</a:t>
                      </a:r>
                      <a:endParaRPr lang="el-G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0"/>
                        </a:spcAft>
                      </a:pPr>
                      <a:r>
                        <a:rPr lang="el-GR" sz="11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ΑΡΙΘΜΟΣ</a:t>
                      </a:r>
                      <a:endParaRPr lang="el-G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0"/>
                        </a:spcAft>
                      </a:pPr>
                      <a:r>
                        <a:rPr lang="el-GR" sz="11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ΠΟΣΟΣΤΟ</a:t>
                      </a:r>
                      <a:endParaRPr lang="el-G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0"/>
                        </a:spcAft>
                      </a:pPr>
                      <a:r>
                        <a:rPr lang="el-GR" sz="11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ΑΡΙΘΜΟΣ</a:t>
                      </a:r>
                      <a:endParaRPr lang="el-G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0"/>
                        </a:spcAft>
                      </a:pPr>
                      <a:r>
                        <a:rPr lang="el-GR" sz="11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ΠΟΣΟΣΤΟ</a:t>
                      </a:r>
                      <a:endParaRPr lang="el-G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0"/>
                        </a:spcAft>
                      </a:pPr>
                      <a:r>
                        <a:rPr lang="el-GR" sz="11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ΕΝΕΡΓΕΣ</a:t>
                      </a:r>
                      <a:endParaRPr lang="el-G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0"/>
                        </a:spcAft>
                      </a:pPr>
                      <a:r>
                        <a:rPr lang="el-GR" sz="11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ΠΟΣΟΣΤΟ</a:t>
                      </a:r>
                      <a:endParaRPr lang="el-G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0"/>
                        </a:spcAft>
                      </a:pPr>
                      <a:r>
                        <a:rPr lang="el-GR" sz="11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ΑΝΕΝΕΡΓΕΣ</a:t>
                      </a:r>
                      <a:endParaRPr lang="el-G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ctr">
                        <a:lnSpc>
                          <a:spcPct val="107000"/>
                        </a:lnSpc>
                        <a:spcAft>
                          <a:spcPts val="0"/>
                        </a:spcAft>
                      </a:pPr>
                      <a:r>
                        <a:rPr lang="el-GR" sz="11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ΠΟΣΟΣΤΟ</a:t>
                      </a:r>
                      <a:endParaRPr lang="el-G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extLst>
                  <a:ext uri="{0D108BD9-81ED-4DB2-BD59-A6C34878D82A}">
                    <a16:rowId xmlns="" xmlns:a16="http://schemas.microsoft.com/office/drawing/2014/main" val="10001"/>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ΘΕΣΣΑΛΟΝΙΚΗ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2"/>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ΚΙΛΚΙΣ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3"/>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ΣΕΡΡΩΝ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4"/>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ΠΕΛΛΑΣ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5"/>
                  </a:ext>
                </a:extLst>
              </a:tr>
              <a:tr h="466164">
                <a:tc>
                  <a:txBody>
                    <a:bodyPr/>
                    <a:lstStyle/>
                    <a:p>
                      <a:pP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ΣΥΝΟΛΟ ΚΕΝΤΡΙΚΗΣ ΜΑΚΕΔΟΝΙΑΣ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D7D31"/>
                    </a:solidFill>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2DDDC"/>
                    </a:solidFill>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2DDDC"/>
                    </a:solidFill>
                  </a:tcPr>
                </a:tc>
                <a:extLst>
                  <a:ext uri="{0D108BD9-81ED-4DB2-BD59-A6C34878D82A}">
                    <a16:rowId xmlns="" xmlns:a16="http://schemas.microsoft.com/office/drawing/2014/main" val="10006"/>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ΙΩΑΝΝΙΝΩΝ</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7"/>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ΠΡΕΒΕΖΑΣ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8"/>
                  </a:ext>
                </a:extLst>
              </a:tr>
              <a:tr h="310776">
                <a:tc>
                  <a:txBody>
                    <a:bodyPr/>
                    <a:lstStyle/>
                    <a:p>
                      <a:pP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ΣΥΝΟΛΟ ΗΠΕΊΡΟΥ</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77%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D7D31"/>
                    </a:solidFill>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2DDDC"/>
                    </a:solidFill>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2DDDC"/>
                    </a:solidFill>
                  </a:tcPr>
                </a:tc>
                <a:extLst>
                  <a:ext uri="{0D108BD9-81ED-4DB2-BD59-A6C34878D82A}">
                    <a16:rowId xmlns="" xmlns:a16="http://schemas.microsoft.com/office/drawing/2014/main" val="10009"/>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ΞΑΝΘΗΣ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0"/>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ΡΟΔΟΠΗΣ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1"/>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ΔΡΑΜΑΣ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2"/>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ΚΑΒΑΛΑΣ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3"/>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ΕΒΡΟΥ</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4"/>
                  </a:ext>
                </a:extLst>
              </a:tr>
              <a:tr h="621551">
                <a:tc>
                  <a:txBody>
                    <a:bodyPr/>
                    <a:lstStyle/>
                    <a:p>
                      <a:pP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ΣΥΝΟΛΟ ΑΝΑΤΟΛΙΚΗΣ ΜΑΚΕΔΟΝΙΑΣ ΚΑΙ ΘΡΑΚΗΣ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73%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D7D31"/>
                    </a:solidFill>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2DDDC"/>
                    </a:solidFill>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2DDDC"/>
                    </a:solidFill>
                  </a:tcPr>
                </a:tc>
                <a:extLst>
                  <a:ext uri="{0D108BD9-81ED-4DB2-BD59-A6C34878D82A}">
                    <a16:rowId xmlns="" xmlns:a16="http://schemas.microsoft.com/office/drawing/2014/main" val="10015"/>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ΚΑΣΤΟΡΙΑΣ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6"/>
                  </a:ext>
                </a:extLst>
              </a:tr>
              <a:tr h="165087">
                <a:tc>
                  <a:txBody>
                    <a:bodyPr/>
                    <a:lstStyle/>
                    <a:p>
                      <a:pP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ΦΛΩΡΙΝΑΣ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7"/>
                  </a:ext>
                </a:extLst>
              </a:tr>
              <a:tr h="466164">
                <a:tc>
                  <a:txBody>
                    <a:bodyPr/>
                    <a:lstStyle/>
                    <a:p>
                      <a:pP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ΣΥΝΟΛΟ ΔΥΤΙΚΗΣ ΜΑΚΕΔΟΝΙΑΣ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85%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ED7D31"/>
                    </a:solidFill>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2DDDC"/>
                    </a:solidFill>
                  </a:tcPr>
                </a:tc>
                <a:tc>
                  <a:txBody>
                    <a:bodyPr/>
                    <a:lstStyle/>
                    <a:p>
                      <a:pPr algn="ctr">
                        <a:lnSpc>
                          <a:spcPct val="107000"/>
                        </a:lnSpc>
                        <a:spcAft>
                          <a:spcPts val="0"/>
                        </a:spcAft>
                      </a:pPr>
                      <a:r>
                        <a:rPr lang="el-G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07000"/>
                        </a:lnSpc>
                        <a:spcAft>
                          <a:spcPts val="0"/>
                        </a:spcAft>
                      </a:pPr>
                      <a:r>
                        <a:rPr lang="el-G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F2DDDC"/>
                    </a:solidFill>
                  </a:tcPr>
                </a:tc>
                <a:extLst>
                  <a:ext uri="{0D108BD9-81ED-4DB2-BD59-A6C34878D82A}">
                    <a16:rowId xmlns="" xmlns:a16="http://schemas.microsoft.com/office/drawing/2014/main" val="10018"/>
                  </a:ext>
                </a:extLst>
              </a:tr>
            </a:tbl>
          </a:graphicData>
        </a:graphic>
      </p:graphicFrame>
      <p:sp>
        <p:nvSpPr>
          <p:cNvPr id="6" name="Ορθογώνιο 5"/>
          <p:cNvSpPr/>
          <p:nvPr/>
        </p:nvSpPr>
        <p:spPr>
          <a:xfrm>
            <a:off x="6330462" y="103201"/>
            <a:ext cx="5734429" cy="954107"/>
          </a:xfrm>
          <a:prstGeom prst="rect">
            <a:avLst/>
          </a:prstGeom>
        </p:spPr>
        <p:txBody>
          <a:bodyPr wrap="square">
            <a:spAutoFit/>
          </a:bodyPr>
          <a:lstStyle/>
          <a:p>
            <a:r>
              <a:rPr lang="el-GR" sz="2800" b="1" dirty="0">
                <a:solidFill>
                  <a:srgbClr val="FF0000"/>
                </a:solidFill>
                <a:effectLst>
                  <a:outerShdw blurRad="38100" dist="38100" dir="2700000" algn="tl">
                    <a:srgbClr val="000000">
                      <a:alpha val="43137"/>
                    </a:srgbClr>
                  </a:outerShdw>
                </a:effectLst>
              </a:rPr>
              <a:t>Η αποβιομηχάνιση </a:t>
            </a:r>
            <a:r>
              <a:rPr lang="el-GR" sz="2800" b="1" dirty="0" smtClean="0">
                <a:solidFill>
                  <a:srgbClr val="FF0000"/>
                </a:solidFill>
                <a:effectLst>
                  <a:outerShdw blurRad="38100" dist="38100" dir="2700000" algn="tl">
                    <a:srgbClr val="000000">
                      <a:alpha val="43137"/>
                    </a:srgbClr>
                  </a:outerShdw>
                </a:effectLst>
              </a:rPr>
              <a:t>με </a:t>
            </a:r>
            <a:r>
              <a:rPr lang="el-GR" sz="2800" b="1" dirty="0">
                <a:solidFill>
                  <a:srgbClr val="FF0000"/>
                </a:solidFill>
                <a:effectLst>
                  <a:outerShdw blurRad="38100" dist="38100" dir="2700000" algn="tl">
                    <a:srgbClr val="000000">
                      <a:alpha val="43137"/>
                    </a:srgbClr>
                  </a:outerShdw>
                </a:effectLst>
              </a:rPr>
              <a:t>πραγματικούς όρους </a:t>
            </a:r>
            <a:r>
              <a:rPr lang="el-GR" sz="2800" b="1" dirty="0" smtClean="0">
                <a:solidFill>
                  <a:srgbClr val="FF0000"/>
                </a:solidFill>
                <a:effectLst>
                  <a:outerShdw blurRad="38100" dist="38100" dir="2700000" algn="tl">
                    <a:srgbClr val="000000">
                      <a:alpha val="43137"/>
                    </a:srgbClr>
                  </a:outerShdw>
                </a:effectLst>
              </a:rPr>
              <a:t>στη </a:t>
            </a:r>
            <a:r>
              <a:rPr lang="el-GR" sz="2800" b="1" dirty="0">
                <a:solidFill>
                  <a:srgbClr val="FF0000"/>
                </a:solidFill>
                <a:effectLst>
                  <a:outerShdw blurRad="38100" dist="38100" dir="2700000" algn="tl">
                    <a:srgbClr val="000000">
                      <a:alpha val="43137"/>
                    </a:srgbClr>
                  </a:outerShdw>
                </a:effectLst>
              </a:rPr>
              <a:t>Βόρεια Ελλάδα</a:t>
            </a:r>
          </a:p>
        </p:txBody>
      </p:sp>
    </p:spTree>
    <p:extLst>
      <p:ext uri="{BB962C8B-B14F-4D97-AF65-F5344CB8AC3E}">
        <p14:creationId xmlns:p14="http://schemas.microsoft.com/office/powerpoint/2010/main" val="177410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762001"/>
            <a:ext cx="10515600" cy="928688"/>
          </a:xfrm>
        </p:spPr>
        <p:txBody>
          <a:bodyPr>
            <a:noAutofit/>
          </a:bodyPr>
          <a:lstStyle/>
          <a:p>
            <a:r>
              <a:rPr lang="el-GR" sz="3200" b="1" dirty="0">
                <a:solidFill>
                  <a:srgbClr val="002060"/>
                </a:solidFill>
                <a:latin typeface="+mn-lt"/>
              </a:rPr>
              <a:t>Α</a:t>
            </a:r>
            <a:r>
              <a:rPr lang="el-GR" sz="3200" b="1" dirty="0" smtClean="0">
                <a:solidFill>
                  <a:srgbClr val="002060"/>
                </a:solidFill>
                <a:latin typeface="+mn-lt"/>
              </a:rPr>
              <a:t>ποβιομηχάνιση </a:t>
            </a:r>
            <a:r>
              <a:rPr lang="el-GR" sz="3200" b="1" dirty="0">
                <a:solidFill>
                  <a:srgbClr val="002060"/>
                </a:solidFill>
                <a:latin typeface="+mn-lt"/>
              </a:rPr>
              <a:t>ανά περιφέρεια, </a:t>
            </a:r>
            <a:br>
              <a:rPr lang="el-GR" sz="3200" b="1" dirty="0">
                <a:solidFill>
                  <a:srgbClr val="002060"/>
                </a:solidFill>
                <a:latin typeface="+mn-lt"/>
              </a:rPr>
            </a:br>
            <a:r>
              <a:rPr lang="el-GR" sz="2800" dirty="0" smtClean="0">
                <a:solidFill>
                  <a:srgbClr val="002060"/>
                </a:solidFill>
                <a:latin typeface="+mn-lt"/>
              </a:rPr>
              <a:t>σε </a:t>
            </a:r>
            <a:r>
              <a:rPr lang="el-GR" sz="2800" dirty="0">
                <a:solidFill>
                  <a:srgbClr val="002060"/>
                </a:solidFill>
                <a:latin typeface="+mn-lt"/>
              </a:rPr>
              <a:t>όρους αριθμού επιχειρήσεων ΑΕ &amp; </a:t>
            </a:r>
            <a:r>
              <a:rPr lang="el-GR" sz="2800" dirty="0" smtClean="0">
                <a:solidFill>
                  <a:srgbClr val="002060"/>
                </a:solidFill>
                <a:latin typeface="+mn-lt"/>
              </a:rPr>
              <a:t>ΕΠΕ</a:t>
            </a:r>
            <a:endParaRPr lang="el-GR" sz="3200" dirty="0">
              <a:solidFill>
                <a:srgbClr val="002060"/>
              </a:solidFill>
              <a:latin typeface="+mn-lt"/>
            </a:endParaRPr>
          </a:p>
        </p:txBody>
      </p:sp>
      <p:graphicFrame>
        <p:nvGraphicFramePr>
          <p:cNvPr id="4" name="Πίνακας 3"/>
          <p:cNvGraphicFramePr>
            <a:graphicFrameLocks noGrp="1"/>
          </p:cNvGraphicFramePr>
          <p:nvPr>
            <p:extLst>
              <p:ext uri="{D42A27DB-BD31-4B8C-83A1-F6EECF244321}">
                <p14:modId xmlns:p14="http://schemas.microsoft.com/office/powerpoint/2010/main" val="3303843201"/>
              </p:ext>
            </p:extLst>
          </p:nvPr>
        </p:nvGraphicFramePr>
        <p:xfrm>
          <a:off x="864552" y="1761066"/>
          <a:ext cx="10489248" cy="4953123"/>
        </p:xfrm>
        <a:graphic>
          <a:graphicData uri="http://schemas.openxmlformats.org/drawingml/2006/table">
            <a:tbl>
              <a:tblPr firstRow="1" firstCol="1" bandRow="1">
                <a:tableStyleId>{5A111915-BE36-4E01-A7E5-04B1672EAD32}</a:tableStyleId>
              </a:tblPr>
              <a:tblGrid>
                <a:gridCol w="2359864">
                  <a:extLst>
                    <a:ext uri="{9D8B030D-6E8A-4147-A177-3AD203B41FA5}">
                      <a16:colId xmlns="" xmlns:a16="http://schemas.microsoft.com/office/drawing/2014/main" val="20000"/>
                    </a:ext>
                  </a:extLst>
                </a:gridCol>
                <a:gridCol w="1492267">
                  <a:extLst>
                    <a:ext uri="{9D8B030D-6E8A-4147-A177-3AD203B41FA5}">
                      <a16:colId xmlns="" xmlns:a16="http://schemas.microsoft.com/office/drawing/2014/main" val="20001"/>
                    </a:ext>
                  </a:extLst>
                </a:gridCol>
                <a:gridCol w="1474915">
                  <a:extLst>
                    <a:ext uri="{9D8B030D-6E8A-4147-A177-3AD203B41FA5}">
                      <a16:colId xmlns="" xmlns:a16="http://schemas.microsoft.com/office/drawing/2014/main" val="20002"/>
                    </a:ext>
                  </a:extLst>
                </a:gridCol>
                <a:gridCol w="1647195">
                  <a:extLst>
                    <a:ext uri="{9D8B030D-6E8A-4147-A177-3AD203B41FA5}">
                      <a16:colId xmlns="" xmlns:a16="http://schemas.microsoft.com/office/drawing/2014/main" val="20003"/>
                    </a:ext>
                  </a:extLst>
                </a:gridCol>
                <a:gridCol w="1867812">
                  <a:extLst>
                    <a:ext uri="{9D8B030D-6E8A-4147-A177-3AD203B41FA5}">
                      <a16:colId xmlns="" xmlns:a16="http://schemas.microsoft.com/office/drawing/2014/main" val="20004"/>
                    </a:ext>
                  </a:extLst>
                </a:gridCol>
                <a:gridCol w="1647195">
                  <a:extLst>
                    <a:ext uri="{9D8B030D-6E8A-4147-A177-3AD203B41FA5}">
                      <a16:colId xmlns="" xmlns:a16="http://schemas.microsoft.com/office/drawing/2014/main" val="20005"/>
                    </a:ext>
                  </a:extLst>
                </a:gridCol>
              </a:tblGrid>
              <a:tr h="227514">
                <a:tc>
                  <a:txBody>
                    <a:bodyPr/>
                    <a:lstStyle/>
                    <a:p>
                      <a:pPr algn="ctr">
                        <a:lnSpc>
                          <a:spcPct val="107000"/>
                        </a:lnSpc>
                        <a:spcAft>
                          <a:spcPts val="0"/>
                        </a:spcAft>
                      </a:pPr>
                      <a:r>
                        <a:rPr lang="el-GR" sz="1400" dirty="0">
                          <a:effectLst/>
                        </a:rPr>
                        <a:t>Περιφερειακή Ενότητα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ΣΥΝΟΛΟ</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ΕΝΕΡΓΕΣ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ΠΟΣΟΣΤΟ</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ΑΝΕΝΕΡΓΕΣ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ΠΟΣΟΣΤΟ</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236242">
                <a:tc>
                  <a:txBody>
                    <a:bodyPr/>
                    <a:lstStyle/>
                    <a:p>
                      <a:pPr algn="ctr">
                        <a:lnSpc>
                          <a:spcPct val="107000"/>
                        </a:lnSpc>
                        <a:spcAft>
                          <a:spcPts val="0"/>
                        </a:spcAft>
                      </a:pPr>
                      <a:r>
                        <a:rPr lang="el-GR" sz="1400" dirty="0">
                          <a:effectLst/>
                        </a:rPr>
                        <a:t>ΚΙΛΚΙΣ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320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89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231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72%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36242">
                <a:tc>
                  <a:txBody>
                    <a:bodyPr/>
                    <a:lstStyle/>
                    <a:p>
                      <a:pPr algn="ctr">
                        <a:lnSpc>
                          <a:spcPct val="107000"/>
                        </a:lnSpc>
                        <a:spcAft>
                          <a:spcPts val="0"/>
                        </a:spcAft>
                      </a:pPr>
                      <a:r>
                        <a:rPr lang="el-GR" sz="1400" dirty="0">
                          <a:effectLst/>
                        </a:rPr>
                        <a:t>ΘΕΣΣΑΛΟΝΙΚΗΣ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3.779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1.157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2.622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36242">
                <a:tc>
                  <a:txBody>
                    <a:bodyPr/>
                    <a:lstStyle/>
                    <a:p>
                      <a:pPr algn="ctr">
                        <a:lnSpc>
                          <a:spcPct val="107000"/>
                        </a:lnSpc>
                        <a:spcAft>
                          <a:spcPts val="0"/>
                        </a:spcAft>
                      </a:pPr>
                      <a:r>
                        <a:rPr lang="el-GR" sz="1400" dirty="0">
                          <a:effectLst/>
                        </a:rPr>
                        <a:t>ΠΕΛΛΗΣ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232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98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134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36242">
                <a:tc>
                  <a:txBody>
                    <a:bodyPr/>
                    <a:lstStyle/>
                    <a:p>
                      <a:pPr algn="ctr">
                        <a:lnSpc>
                          <a:spcPct val="107000"/>
                        </a:lnSpc>
                        <a:spcAft>
                          <a:spcPts val="0"/>
                        </a:spcAft>
                      </a:pPr>
                      <a:r>
                        <a:rPr lang="el-GR" sz="1400" dirty="0">
                          <a:effectLst/>
                        </a:rPr>
                        <a:t>ΣΕΡΡΩΝ</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176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95</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81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36242">
                <a:tc>
                  <a:txBody>
                    <a:bodyPr/>
                    <a:lstStyle/>
                    <a:p>
                      <a:pPr algn="ctr">
                        <a:lnSpc>
                          <a:spcPct val="107000"/>
                        </a:lnSpc>
                        <a:spcAft>
                          <a:spcPts val="0"/>
                        </a:spcAft>
                      </a:pPr>
                      <a:r>
                        <a:rPr lang="el-GR" sz="1400" dirty="0">
                          <a:effectLst/>
                        </a:rPr>
                        <a:t>ΧΑΛΚΙΔΙΚΗΣ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172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97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75</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36242">
                <a:tc>
                  <a:txBody>
                    <a:bodyPr/>
                    <a:lstStyle/>
                    <a:p>
                      <a:pPr algn="ctr">
                        <a:lnSpc>
                          <a:spcPct val="107000"/>
                        </a:lnSpc>
                        <a:spcAft>
                          <a:spcPts val="0"/>
                        </a:spcAft>
                      </a:pPr>
                      <a:r>
                        <a:rPr lang="el-GR" sz="1400" dirty="0">
                          <a:effectLst/>
                        </a:rPr>
                        <a:t>ΗΜΑΘΙΑΣ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168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128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76%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36242">
                <a:tc>
                  <a:txBody>
                    <a:bodyPr/>
                    <a:lstStyle/>
                    <a:p>
                      <a:pPr algn="ctr">
                        <a:lnSpc>
                          <a:spcPct val="107000"/>
                        </a:lnSpc>
                        <a:spcAft>
                          <a:spcPts val="0"/>
                        </a:spcAft>
                      </a:pPr>
                      <a:r>
                        <a:rPr lang="el-GR" sz="1400" dirty="0">
                          <a:effectLst/>
                        </a:rPr>
                        <a:t>ΠΙΕΡΙΑΣ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81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77%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236242">
                <a:tc>
                  <a:txBody>
                    <a:bodyPr/>
                    <a:lstStyle/>
                    <a:p>
                      <a:pPr algn="ctr">
                        <a:lnSpc>
                          <a:spcPct val="107000"/>
                        </a:lnSpc>
                        <a:spcAft>
                          <a:spcPts val="0"/>
                        </a:spcAft>
                      </a:pPr>
                      <a:r>
                        <a:rPr lang="el-GR" sz="1400" dirty="0">
                          <a:effectLst/>
                        </a:rPr>
                        <a:t>ΚΟΖΑΝΗΣ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130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80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236242">
                <a:tc>
                  <a:txBody>
                    <a:bodyPr/>
                    <a:lstStyle/>
                    <a:p>
                      <a:pPr algn="ctr">
                        <a:lnSpc>
                          <a:spcPct val="107000"/>
                        </a:lnSpc>
                        <a:spcAft>
                          <a:spcPts val="0"/>
                        </a:spcAft>
                      </a:pPr>
                      <a:r>
                        <a:rPr lang="el-GR" sz="1400" dirty="0">
                          <a:effectLst/>
                        </a:rPr>
                        <a:t>ΦΛΩΡΙΝΑΣ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65%</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35%</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r h="236242">
                <a:tc>
                  <a:txBody>
                    <a:bodyPr/>
                    <a:lstStyle/>
                    <a:p>
                      <a:pPr algn="ctr">
                        <a:lnSpc>
                          <a:spcPct val="107000"/>
                        </a:lnSpc>
                        <a:spcAft>
                          <a:spcPts val="0"/>
                        </a:spcAft>
                      </a:pPr>
                      <a:r>
                        <a:rPr lang="el-GR" sz="1400" dirty="0">
                          <a:effectLst/>
                        </a:rPr>
                        <a:t>ΚΑΣΤΟΡΙΑΣ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83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0"/>
                  </a:ext>
                </a:extLst>
              </a:tr>
              <a:tr h="236242">
                <a:tc>
                  <a:txBody>
                    <a:bodyPr/>
                    <a:lstStyle/>
                    <a:p>
                      <a:pPr algn="ctr">
                        <a:lnSpc>
                          <a:spcPct val="107000"/>
                        </a:lnSpc>
                        <a:spcAft>
                          <a:spcPts val="0"/>
                        </a:spcAft>
                      </a:pPr>
                      <a:r>
                        <a:rPr lang="el-GR" sz="1400" dirty="0">
                          <a:effectLst/>
                        </a:rPr>
                        <a:t>ΓΡΕΒΕΝΩΝ</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70%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1"/>
                  </a:ext>
                </a:extLst>
              </a:tr>
              <a:tr h="236242">
                <a:tc>
                  <a:txBody>
                    <a:bodyPr/>
                    <a:lstStyle/>
                    <a:p>
                      <a:pPr algn="ctr">
                        <a:lnSpc>
                          <a:spcPct val="107000"/>
                        </a:lnSpc>
                        <a:spcAft>
                          <a:spcPts val="0"/>
                        </a:spcAft>
                      </a:pPr>
                      <a:r>
                        <a:rPr lang="el-GR" sz="1400" dirty="0">
                          <a:effectLst/>
                        </a:rPr>
                        <a:t>ΠΡΕΒΕΖΑΣ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102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2"/>
                  </a:ext>
                </a:extLst>
              </a:tr>
              <a:tr h="236242">
                <a:tc>
                  <a:txBody>
                    <a:bodyPr/>
                    <a:lstStyle/>
                    <a:p>
                      <a:pPr algn="ctr">
                        <a:lnSpc>
                          <a:spcPct val="107000"/>
                        </a:lnSpc>
                        <a:spcAft>
                          <a:spcPts val="0"/>
                        </a:spcAft>
                      </a:pPr>
                      <a:r>
                        <a:rPr lang="el-GR" sz="1400" dirty="0">
                          <a:effectLst/>
                        </a:rPr>
                        <a:t>ΑΡΤΑΣ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55</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3"/>
                  </a:ext>
                </a:extLst>
              </a:tr>
              <a:tr h="236242">
                <a:tc>
                  <a:txBody>
                    <a:bodyPr/>
                    <a:lstStyle/>
                    <a:p>
                      <a:pPr algn="ctr">
                        <a:lnSpc>
                          <a:spcPct val="107000"/>
                        </a:lnSpc>
                        <a:spcAft>
                          <a:spcPts val="0"/>
                        </a:spcAft>
                      </a:pPr>
                      <a:r>
                        <a:rPr lang="el-GR" sz="1400" dirty="0">
                          <a:effectLst/>
                        </a:rPr>
                        <a:t>ΙΩΑΝΝΙΝΩΝ</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312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188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124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4"/>
                  </a:ext>
                </a:extLst>
              </a:tr>
              <a:tr h="236242">
                <a:tc>
                  <a:txBody>
                    <a:bodyPr/>
                    <a:lstStyle/>
                    <a:p>
                      <a:pPr algn="ctr">
                        <a:lnSpc>
                          <a:spcPct val="107000"/>
                        </a:lnSpc>
                        <a:spcAft>
                          <a:spcPts val="0"/>
                        </a:spcAft>
                      </a:pPr>
                      <a:r>
                        <a:rPr lang="el-GR" sz="1400" dirty="0">
                          <a:effectLst/>
                        </a:rPr>
                        <a:t>ΘΕΣΠΡΩΤΙΑΣ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5"/>
                  </a:ext>
                </a:extLst>
              </a:tr>
              <a:tr h="236242">
                <a:tc>
                  <a:txBody>
                    <a:bodyPr/>
                    <a:lstStyle/>
                    <a:p>
                      <a:pPr algn="ctr">
                        <a:lnSpc>
                          <a:spcPct val="107000"/>
                        </a:lnSpc>
                        <a:spcAft>
                          <a:spcPts val="0"/>
                        </a:spcAft>
                      </a:pPr>
                      <a:r>
                        <a:rPr lang="el-GR" sz="1400" dirty="0">
                          <a:effectLst/>
                        </a:rPr>
                        <a:t>ΕΒΡΟΥ</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237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91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146</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6"/>
                  </a:ext>
                </a:extLst>
              </a:tr>
              <a:tr h="236242">
                <a:tc>
                  <a:txBody>
                    <a:bodyPr/>
                    <a:lstStyle/>
                    <a:p>
                      <a:pPr algn="ctr">
                        <a:lnSpc>
                          <a:spcPct val="107000"/>
                        </a:lnSpc>
                        <a:spcAft>
                          <a:spcPts val="0"/>
                        </a:spcAft>
                      </a:pPr>
                      <a:r>
                        <a:rPr lang="el-GR" sz="1400" dirty="0">
                          <a:effectLst/>
                        </a:rPr>
                        <a:t>ΡΟΔΟΠΗΣ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124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64</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7"/>
                  </a:ext>
                </a:extLst>
              </a:tr>
              <a:tr h="236242">
                <a:tc>
                  <a:txBody>
                    <a:bodyPr/>
                    <a:lstStyle/>
                    <a:p>
                      <a:pPr algn="ctr">
                        <a:lnSpc>
                          <a:spcPct val="107000"/>
                        </a:lnSpc>
                        <a:spcAft>
                          <a:spcPts val="0"/>
                        </a:spcAft>
                      </a:pPr>
                      <a:r>
                        <a:rPr lang="el-GR" sz="1400" dirty="0">
                          <a:effectLst/>
                        </a:rPr>
                        <a:t>ΚΑΒΑΛΑΣ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209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119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90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8"/>
                  </a:ext>
                </a:extLst>
              </a:tr>
              <a:tr h="236242">
                <a:tc>
                  <a:txBody>
                    <a:bodyPr/>
                    <a:lstStyle/>
                    <a:p>
                      <a:pPr algn="ctr">
                        <a:lnSpc>
                          <a:spcPct val="107000"/>
                        </a:lnSpc>
                        <a:spcAft>
                          <a:spcPts val="0"/>
                        </a:spcAft>
                      </a:pPr>
                      <a:r>
                        <a:rPr lang="el-GR" sz="1400" dirty="0">
                          <a:effectLst/>
                        </a:rPr>
                        <a:t>ΔΡΑΜΑΣ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187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112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75</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40%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9"/>
                  </a:ext>
                </a:extLst>
              </a:tr>
              <a:tr h="236242">
                <a:tc>
                  <a:txBody>
                    <a:bodyPr/>
                    <a:lstStyle/>
                    <a:p>
                      <a:pPr algn="ctr">
                        <a:lnSpc>
                          <a:spcPct val="107000"/>
                        </a:lnSpc>
                        <a:spcAft>
                          <a:spcPts val="0"/>
                        </a:spcAft>
                      </a:pPr>
                      <a:r>
                        <a:rPr lang="el-GR" sz="1400" dirty="0">
                          <a:effectLst/>
                        </a:rPr>
                        <a:t>ΞΑΝΘΗΣ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182</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125</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69%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57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l-GR" sz="1400" dirty="0">
                          <a:effectLst/>
                        </a:rPr>
                        <a:t>31%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20"/>
                  </a:ext>
                </a:extLst>
              </a:tr>
            </a:tbl>
          </a:graphicData>
        </a:graphic>
      </p:graphicFrame>
      <p:sp>
        <p:nvSpPr>
          <p:cNvPr id="9" name="Ορθογώνιο 8"/>
          <p:cNvSpPr/>
          <p:nvPr/>
        </p:nvSpPr>
        <p:spPr>
          <a:xfrm>
            <a:off x="7693269" y="103201"/>
            <a:ext cx="4371621" cy="1384995"/>
          </a:xfrm>
          <a:prstGeom prst="rect">
            <a:avLst/>
          </a:prstGeom>
        </p:spPr>
        <p:txBody>
          <a:bodyPr wrap="square">
            <a:spAutoFit/>
          </a:bodyPr>
          <a:lstStyle/>
          <a:p>
            <a:r>
              <a:rPr lang="el-GR" sz="2800" b="1" dirty="0">
                <a:solidFill>
                  <a:srgbClr val="FF0000"/>
                </a:solidFill>
                <a:effectLst>
                  <a:outerShdw blurRad="38100" dist="38100" dir="2700000" algn="tl">
                    <a:srgbClr val="000000">
                      <a:alpha val="43137"/>
                    </a:srgbClr>
                  </a:outerShdw>
                </a:effectLst>
              </a:rPr>
              <a:t>Η αποβιομηχάνιση </a:t>
            </a:r>
          </a:p>
          <a:p>
            <a:r>
              <a:rPr lang="el-GR" sz="2800" b="1" dirty="0">
                <a:solidFill>
                  <a:srgbClr val="FF0000"/>
                </a:solidFill>
                <a:effectLst>
                  <a:outerShdw blurRad="38100" dist="38100" dir="2700000" algn="tl">
                    <a:srgbClr val="000000">
                      <a:alpha val="43137"/>
                    </a:srgbClr>
                  </a:outerShdw>
                </a:effectLst>
              </a:rPr>
              <a:t>με πραγματικούς όρους </a:t>
            </a:r>
          </a:p>
          <a:p>
            <a:r>
              <a:rPr lang="el-GR" sz="2800" b="1" dirty="0">
                <a:solidFill>
                  <a:srgbClr val="FF0000"/>
                </a:solidFill>
                <a:effectLst>
                  <a:outerShdw blurRad="38100" dist="38100" dir="2700000" algn="tl">
                    <a:srgbClr val="000000">
                      <a:alpha val="43137"/>
                    </a:srgbClr>
                  </a:outerShdw>
                </a:effectLst>
              </a:rPr>
              <a:t>στη Βόρεια Ελλάδα</a:t>
            </a:r>
          </a:p>
        </p:txBody>
      </p:sp>
    </p:spTree>
    <p:extLst>
      <p:ext uri="{BB962C8B-B14F-4D97-AF65-F5344CB8AC3E}">
        <p14:creationId xmlns:p14="http://schemas.microsoft.com/office/powerpoint/2010/main" val="392864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pPr algn="ctr"/>
            <a:r>
              <a:rPr lang="el-GR" dirty="0">
                <a:latin typeface="+mn-lt"/>
              </a:rPr>
              <a:t>Η </a:t>
            </a:r>
            <a:r>
              <a:rPr lang="el-GR" b="1" dirty="0">
                <a:latin typeface="+mn-lt"/>
              </a:rPr>
              <a:t>συμβολή</a:t>
            </a:r>
            <a:r>
              <a:rPr lang="el-GR" dirty="0">
                <a:latin typeface="+mn-lt"/>
              </a:rPr>
              <a:t> της </a:t>
            </a:r>
            <a:r>
              <a:rPr lang="el-GR" b="1" dirty="0">
                <a:latin typeface="+mn-lt"/>
              </a:rPr>
              <a:t>βιομηχανίας</a:t>
            </a:r>
            <a:r>
              <a:rPr lang="el-GR" dirty="0">
                <a:latin typeface="+mn-lt"/>
              </a:rPr>
              <a:t> στην </a:t>
            </a:r>
            <a:r>
              <a:rPr lang="el-GR" b="1" dirty="0">
                <a:latin typeface="+mn-lt"/>
              </a:rPr>
              <a:t>ανάπτυξη</a:t>
            </a:r>
            <a:r>
              <a:rPr lang="el-GR" dirty="0">
                <a:latin typeface="+mn-lt"/>
              </a:rPr>
              <a:t> των τεσσάρων </a:t>
            </a:r>
            <a:r>
              <a:rPr lang="el-GR" b="1" dirty="0">
                <a:latin typeface="+mn-lt"/>
              </a:rPr>
              <a:t>Περιφερειών της Βόρειας Ελλάδας</a:t>
            </a:r>
          </a:p>
        </p:txBody>
      </p:sp>
      <p:sp>
        <p:nvSpPr>
          <p:cNvPr id="5" name="Θέση κειμένου 4"/>
          <p:cNvSpPr>
            <a:spLocks noGrp="1"/>
          </p:cNvSpPr>
          <p:nvPr>
            <p:ph type="body" idx="1"/>
          </p:nvPr>
        </p:nvSpPr>
        <p:spPr/>
        <p:txBody>
          <a:bodyPr/>
          <a:lstStyle/>
          <a:p>
            <a:pPr algn="ctr"/>
            <a:r>
              <a:rPr lang="el-GR" dirty="0"/>
              <a:t>Η βιομηχανία ως κινητήρια μηχανή οικονομικής ανάπτυξης και  </a:t>
            </a:r>
          </a:p>
          <a:p>
            <a:pPr algn="ctr"/>
            <a:r>
              <a:rPr lang="el-GR" dirty="0"/>
              <a:t>ο παραγκωνισμός της από την αναπτυξιακή διαδικασία στην Ελλάδα</a:t>
            </a:r>
          </a:p>
        </p:txBody>
      </p:sp>
      <p:pic>
        <p:nvPicPr>
          <p:cNvPr id="6" name="Εικόνα 5"/>
          <p:cNvPicPr/>
          <p:nvPr/>
        </p:nvPicPr>
        <p:blipFill>
          <a:blip r:embed="rId2">
            <a:clrChange>
              <a:clrFrom>
                <a:srgbClr val="FFFFFF"/>
              </a:clrFrom>
              <a:clrTo>
                <a:srgbClr val="FFFFFF">
                  <a:alpha val="0"/>
                </a:srgbClr>
              </a:clrTo>
            </a:clrChange>
          </a:blip>
          <a:stretch>
            <a:fillRect/>
          </a:stretch>
        </p:blipFill>
        <p:spPr>
          <a:xfrm>
            <a:off x="2346113" y="13018"/>
            <a:ext cx="7381240" cy="1109345"/>
          </a:xfrm>
          <a:prstGeom prst="rect">
            <a:avLst/>
          </a:prstGeom>
        </p:spPr>
      </p:pic>
    </p:spTree>
    <p:extLst>
      <p:ext uri="{BB962C8B-B14F-4D97-AF65-F5344CB8AC3E}">
        <p14:creationId xmlns:p14="http://schemas.microsoft.com/office/powerpoint/2010/main" val="35713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smtClean="0">
                <a:solidFill>
                  <a:srgbClr val="002060"/>
                </a:solidFill>
                <a:latin typeface="+mn-lt"/>
                <a:ea typeface="+mn-ea"/>
                <a:cs typeface="+mn-cs"/>
              </a:rPr>
              <a:t>Η ταυτότητα </a:t>
            </a:r>
            <a:r>
              <a:rPr lang="el-GR" sz="2800" dirty="0" smtClean="0">
                <a:solidFill>
                  <a:srgbClr val="002060"/>
                </a:solidFill>
                <a:latin typeface="+mn-lt"/>
                <a:ea typeface="+mn-ea"/>
                <a:cs typeface="+mn-cs"/>
              </a:rPr>
              <a:t>της</a:t>
            </a:r>
            <a:r>
              <a:rPr lang="el-GR" sz="2800" b="1" dirty="0" smtClean="0">
                <a:solidFill>
                  <a:srgbClr val="002060"/>
                </a:solidFill>
                <a:latin typeface="+mn-lt"/>
                <a:ea typeface="+mn-ea"/>
                <a:cs typeface="+mn-cs"/>
              </a:rPr>
              <a:t> μεταποίησης </a:t>
            </a:r>
            <a:r>
              <a:rPr lang="el-GR" sz="2800" dirty="0" smtClean="0">
                <a:solidFill>
                  <a:srgbClr val="002060"/>
                </a:solidFill>
                <a:latin typeface="+mn-lt"/>
                <a:ea typeface="+mn-ea"/>
                <a:cs typeface="+mn-cs"/>
              </a:rPr>
              <a:t>στη</a:t>
            </a:r>
            <a:r>
              <a:rPr lang="el-GR" sz="2800" b="1" dirty="0" smtClean="0">
                <a:solidFill>
                  <a:srgbClr val="002060"/>
                </a:solidFill>
                <a:latin typeface="+mn-lt"/>
                <a:ea typeface="+mn-ea"/>
                <a:cs typeface="+mn-cs"/>
              </a:rPr>
              <a:t> Βόρεια Ελλάδα</a:t>
            </a:r>
            <a:endParaRPr lang="el-GR" sz="2800" b="1" dirty="0">
              <a:solidFill>
                <a:srgbClr val="002060"/>
              </a:solidFill>
              <a:latin typeface="+mn-lt"/>
              <a:ea typeface="+mn-ea"/>
              <a:cs typeface="+mn-cs"/>
            </a:endParaRPr>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683956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525485" y="6176963"/>
            <a:ext cx="7062652" cy="523220"/>
          </a:xfrm>
          <a:prstGeom prst="rect">
            <a:avLst/>
          </a:prstGeom>
          <a:noFill/>
        </p:spPr>
        <p:txBody>
          <a:bodyPr wrap="square" rtlCol="0">
            <a:spAutoFit/>
          </a:bodyPr>
          <a:lstStyle/>
          <a:p>
            <a:r>
              <a:rPr lang="el-GR" sz="1400" dirty="0" smtClean="0">
                <a:solidFill>
                  <a:srgbClr val="0070C0"/>
                </a:solidFill>
              </a:rPr>
              <a:t>* Αφορούν στοιχεία μεταποιητικών επιχειρήσεων που απασχολούν περισσότερα από 10 άτομα, με </a:t>
            </a:r>
            <a:r>
              <a:rPr lang="el-GR" sz="1400" b="1" dirty="0" smtClean="0">
                <a:solidFill>
                  <a:srgbClr val="0070C0"/>
                </a:solidFill>
              </a:rPr>
              <a:t>έδρα </a:t>
            </a:r>
            <a:r>
              <a:rPr lang="el-GR" sz="1400" dirty="0" smtClean="0">
                <a:solidFill>
                  <a:srgbClr val="0070C0"/>
                </a:solidFill>
              </a:rPr>
              <a:t>στη Βόρεια Ελλάδα</a:t>
            </a:r>
            <a:endParaRPr lang="el-GR" sz="1400" dirty="0">
              <a:solidFill>
                <a:srgbClr val="0070C0"/>
              </a:solidFill>
            </a:endParaRPr>
          </a:p>
        </p:txBody>
      </p:sp>
    </p:spTree>
    <p:extLst>
      <p:ext uri="{BB962C8B-B14F-4D97-AF65-F5344CB8AC3E}">
        <p14:creationId xmlns:p14="http://schemas.microsoft.com/office/powerpoint/2010/main" val="296906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solidFill>
                  <a:srgbClr val="002060"/>
                </a:solidFill>
                <a:latin typeface="+mn-lt"/>
              </a:rPr>
              <a:t>Η τομεακή διάρθρωση της οικονομίας στη Βόρεια Ελλάδα</a:t>
            </a:r>
          </a:p>
        </p:txBody>
      </p:sp>
      <p:sp>
        <p:nvSpPr>
          <p:cNvPr id="3" name="Θέση περιεχομένου 2"/>
          <p:cNvSpPr>
            <a:spLocks noGrp="1"/>
          </p:cNvSpPr>
          <p:nvPr>
            <p:ph idx="1"/>
          </p:nvPr>
        </p:nvSpPr>
        <p:spPr/>
        <p:txBody>
          <a:bodyPr/>
          <a:lstStyle/>
          <a:p>
            <a:pPr marL="0" indent="0">
              <a:buNone/>
            </a:pPr>
            <a:r>
              <a:rPr lang="el-GR" sz="1600" i="1" dirty="0">
                <a:solidFill>
                  <a:srgbClr val="7030A0"/>
                </a:solidFill>
                <a:latin typeface="+mj-lt"/>
              </a:rPr>
              <a:t>Συμμετοχή τομέων οικονομικής δραστηριότητας στην ΑΠΑ της Β. Ελλάδας (2000-2015)  </a:t>
            </a:r>
          </a:p>
        </p:txBody>
      </p:sp>
      <p:pic>
        <p:nvPicPr>
          <p:cNvPr id="5" name="Εικόνα 4"/>
          <p:cNvPicPr/>
          <p:nvPr/>
        </p:nvPicPr>
        <p:blipFill>
          <a:blip r:embed="rId2" cstate="print"/>
          <a:stretch>
            <a:fillRect/>
          </a:stretch>
        </p:blipFill>
        <p:spPr>
          <a:xfrm>
            <a:off x="811007" y="2187680"/>
            <a:ext cx="9670726" cy="4560253"/>
          </a:xfrm>
          <a:prstGeom prst="rect">
            <a:avLst/>
          </a:prstGeom>
        </p:spPr>
      </p:pic>
      <p:sp>
        <p:nvSpPr>
          <p:cNvPr id="6" name="Ορθογώνιο 5"/>
          <p:cNvSpPr/>
          <p:nvPr/>
        </p:nvSpPr>
        <p:spPr>
          <a:xfrm>
            <a:off x="10134212" y="6607889"/>
            <a:ext cx="1935145" cy="246221"/>
          </a:xfrm>
          <a:prstGeom prst="rect">
            <a:avLst/>
          </a:prstGeom>
        </p:spPr>
        <p:txBody>
          <a:bodyPr wrap="none">
            <a:spAutoFit/>
          </a:bodyPr>
          <a:lstStyle/>
          <a:p>
            <a:pPr>
              <a:spcAft>
                <a:spcPts val="1000"/>
              </a:spcAft>
            </a:pPr>
            <a:r>
              <a:rPr lang="el-GR"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Πηγή: </a:t>
            </a:r>
            <a:r>
              <a:rPr lang="el-GR" sz="1000"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ΕΛΣΤΑΤ</a:t>
            </a:r>
            <a:r>
              <a:rPr lang="el-GR" sz="10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l-GR" sz="1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Επεξεργασία ΣΒΒΕ</a:t>
            </a:r>
          </a:p>
        </p:txBody>
      </p:sp>
    </p:spTree>
    <p:extLst>
      <p:ext uri="{BB962C8B-B14F-4D97-AF65-F5344CB8AC3E}">
        <p14:creationId xmlns:p14="http://schemas.microsoft.com/office/powerpoint/2010/main" val="375865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1308</Words>
  <Application>Microsoft Office PowerPoint</Application>
  <PresentationFormat>Ευρεία οθόνη</PresentationFormat>
  <Paragraphs>540</Paragraphs>
  <Slides>16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Calibri</vt:lpstr>
      <vt:lpstr>Calibri Light</vt:lpstr>
      <vt:lpstr>Times New Roman</vt:lpstr>
      <vt:lpstr>Wingdings</vt:lpstr>
      <vt:lpstr>Θέμα του Office</vt:lpstr>
      <vt:lpstr>Η ΜΕΤΑΠΟΙΗΣΗ  ΤΗΣ ΒΟΡΕΙΑΣ ΕΛΛΑΔΑΣ  ΠΡΟΣ ΤΟ 2020</vt:lpstr>
      <vt:lpstr>Διάρθρωση Μελέτης </vt:lpstr>
      <vt:lpstr>Η αποβιομηχάνιση με πραγματικούς όρους στη Βόρεια Ελλάδα</vt:lpstr>
      <vt:lpstr>Αποβιομηχάνιση σε όρους … (μεταβολή μεταξύ των ετών 2002-2013)</vt:lpstr>
      <vt:lpstr>Αποβιομηχάνιση σε οργανωμένους υποδοχείς  (αριθμός επιχειρήσεων)</vt:lpstr>
      <vt:lpstr>Αποβιομηχάνιση ανά περιφέρεια,  σε όρους αριθμού επιχειρήσεων ΑΕ &amp; ΕΠΕ</vt:lpstr>
      <vt:lpstr>Η συμβολή της βιομηχανίας στην ανάπτυξη των τεσσάρων Περιφερειών της Βόρειας Ελλάδας</vt:lpstr>
      <vt:lpstr>Η ταυτότητα της μεταποίησης στη Βόρεια Ελλάδα</vt:lpstr>
      <vt:lpstr>Η τομεακή διάρθρωση της οικονομίας στη Βόρεια Ελλάδα</vt:lpstr>
      <vt:lpstr>Η δυναμική του μεταποιητικού τομέα της Βόρειας Ελλάδας</vt:lpstr>
      <vt:lpstr>Χρηματοοικονομικές επιδόσεις της μεταποίησης</vt:lpstr>
      <vt:lpstr>Η χρηματοοικονομική επίδοση των μεταποιητικών επιχειρήσεων  ως δείκτης ανταγωνιστικότητας</vt:lpstr>
      <vt:lpstr>Η χρηματοοικονομική επίδοση των μεταποιητικών επιχειρήσεων  ως δείκτης ανταγωνιστικότητας</vt:lpstr>
      <vt:lpstr>Η χρηματοοικονομική επίδοση των μεταποιητικών επιχειρήσεων  ως δείκτης ανταγωνιστικότητας</vt:lpstr>
      <vt:lpstr>Παράγοντες που συνετέλεσαν στην αποβιομηχάνιση (χρηματοοικονομικά στοιχεία, έρευνα γνώμης, ανασκόπηση της βιβλιογραφίας) </vt:lpstr>
      <vt:lpstr>Βασικά ευρήματα - συμπεράσματα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ΜΕΤΑΠΟΙΗΣΗ  ΤΗΣ ΒΟΡΕΙΑΣ ΕΛΛΑΔΑΣ  ΠΡΟΣ ΤΟ 2020</dc:title>
  <dc:creator>kostas</dc:creator>
  <cp:lastModifiedBy>christos</cp:lastModifiedBy>
  <cp:revision>143</cp:revision>
  <cp:lastPrinted>2019-01-29T13:08:52Z</cp:lastPrinted>
  <dcterms:created xsi:type="dcterms:W3CDTF">2018-09-17T10:29:06Z</dcterms:created>
  <dcterms:modified xsi:type="dcterms:W3CDTF">2019-01-31T08:16:52Z</dcterms:modified>
</cp:coreProperties>
</file>